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1" r:id="rId2"/>
    <p:sldMasterId id="2147483749" r:id="rId3"/>
  </p:sldMasterIdLst>
  <p:notesMasterIdLst>
    <p:notesMasterId r:id="rId31"/>
  </p:notesMasterIdLst>
  <p:handoutMasterIdLst>
    <p:handoutMasterId r:id="rId32"/>
  </p:handoutMasterIdLst>
  <p:sldIdLst>
    <p:sldId id="264" r:id="rId4"/>
    <p:sldId id="257" r:id="rId5"/>
    <p:sldId id="327" r:id="rId6"/>
    <p:sldId id="331" r:id="rId7"/>
    <p:sldId id="328" r:id="rId8"/>
    <p:sldId id="329" r:id="rId9"/>
    <p:sldId id="364" r:id="rId10"/>
    <p:sldId id="361" r:id="rId11"/>
    <p:sldId id="333" r:id="rId12"/>
    <p:sldId id="334" r:id="rId13"/>
    <p:sldId id="332" r:id="rId14"/>
    <p:sldId id="335" r:id="rId15"/>
    <p:sldId id="346" r:id="rId16"/>
    <p:sldId id="359" r:id="rId17"/>
    <p:sldId id="352" r:id="rId18"/>
    <p:sldId id="330" r:id="rId19"/>
    <p:sldId id="342" r:id="rId20"/>
    <p:sldId id="343" r:id="rId21"/>
    <p:sldId id="344" r:id="rId22"/>
    <p:sldId id="356" r:id="rId23"/>
    <p:sldId id="357" r:id="rId24"/>
    <p:sldId id="358" r:id="rId25"/>
    <p:sldId id="362" r:id="rId26"/>
    <p:sldId id="350" r:id="rId27"/>
    <p:sldId id="363" r:id="rId28"/>
    <p:sldId id="360" r:id="rId29"/>
    <p:sldId id="365" r:id="rId30"/>
  </p:sldIdLst>
  <p:sldSz cx="12192000" cy="6858000"/>
  <p:notesSz cx="7315200" cy="96012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A0"/>
    <a:srgbClr val="C41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3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4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1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08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0364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7E41BDC-14D1-43FC-BF89-DDBD76F2530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02087F-D228-4433-B9C9-D33FA4FD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2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71454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0092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8638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274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840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 of trial courts changes every year. The number</a:t>
            </a:r>
            <a:r>
              <a:rPr lang="en-US" baseline="0" dirty="0" smtClean="0"/>
              <a:t> of Courts of Appeals, Supreme Court, and Court of Criminal Appeals are set by the Texas Constitution.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38361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663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District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65304"/>
      </p:ext>
    </p:extLst>
  </p:cSld>
  <p:clrMapOvr>
    <a:masterClrMapping/>
  </p:clrMapOvr>
</p:notes>
</file>

<file path=ppt/notesSlides/notesSlide1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County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31340"/>
      </p:ext>
    </p:extLst>
  </p:cSld>
  <p:clrMapOvr>
    <a:masterClrMapping/>
  </p:clrMapOvr>
</p:notes>
</file>

<file path=ppt/notesSlides/notesSlide1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Justice of the Peace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26505"/>
      </p:ext>
    </p:extLst>
  </p:cSld>
  <p:clrMapOvr>
    <a:masterClrMapping/>
  </p:clrMapOvr>
</p:notes>
</file>

<file path=ppt/notesSlides/notesSlide1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Municipal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68695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14230"/>
      </p:ext>
    </p:extLst>
  </p:cSld>
  <p:clrMapOvr>
    <a:masterClrMapping/>
  </p:clrMapOvr>
</p:notes>
</file>

<file path=ppt/notesSlides/notesSlide2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 of Appeals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01859"/>
      </p:ext>
    </p:extLst>
  </p:cSld>
  <p:clrMapOvr>
    <a:masterClrMapping/>
  </p:clrMapOvr>
</p:notes>
</file>

<file path=ppt/notesSlides/notesSlide2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 of Criminal Appeals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37704"/>
      </p:ext>
    </p:extLst>
  </p:cSld>
  <p:clrMapOvr>
    <a:masterClrMapping/>
  </p:clrMapOvr>
</p:notes>
</file>

<file path=ppt/notesSlides/notesSlide2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Municipal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03526"/>
      </p:ext>
    </p:extLst>
  </p:cSld>
  <p:clrMapOvr>
    <a:masterClrMapping/>
  </p:clrMapOvr>
</p:notes>
</file>

<file path=ppt/notesSlides/notesSlide2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 Supreme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36482"/>
      </p:ext>
    </p:extLst>
  </p:cSld>
  <p:clrMapOvr>
    <a:masterClrMapping/>
  </p:clrMapOvr>
</p:notes>
</file>

<file path=ppt/notesSlides/notesSlide2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sharing of power between the U.S. government and the state governments is very important.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56953"/>
      </p:ext>
    </p:extLst>
  </p:cSld>
  <p:clrMapOvr>
    <a:masterClrMapping/>
  </p:clrMapOvr>
</p:notes>
</file>

<file path=ppt/notesSlides/notesSlide2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comparison,</a:t>
            </a:r>
            <a:r>
              <a:rPr lang="en-US" baseline="0" dirty="0" smtClean="0"/>
              <a:t> Texas courts </a:t>
            </a:r>
            <a:r>
              <a:rPr lang="en-US" sz="1200" b="0" baseline="0" dirty="0" smtClean="0">
                <a:effectLst/>
                <a:latin typeface="+mn-lt"/>
                <a:cs typeface="Calibri"/>
              </a:rPr>
              <a:t>hear m</a:t>
            </a:r>
            <a:r>
              <a:rPr lang="en-US" sz="1200" b="0" dirty="0" smtClean="0">
                <a:effectLst/>
                <a:latin typeface="+mn-lt"/>
                <a:cs typeface="Calibri"/>
              </a:rPr>
              <a:t>ost criminal cases, probate cases (involving wills and estates), and most civil cases, including contract cases, tort cases (personal injuries),</a:t>
            </a:r>
            <a:r>
              <a:rPr lang="en-US" sz="1200" b="0" baseline="0" dirty="0" smtClean="0">
                <a:effectLst/>
                <a:latin typeface="+mn-lt"/>
                <a:cs typeface="Calibri"/>
              </a:rPr>
              <a:t> and</a:t>
            </a:r>
            <a:r>
              <a:rPr lang="en-US" sz="1200" b="0" dirty="0" smtClean="0">
                <a:effectLst/>
                <a:latin typeface="+mn-lt"/>
                <a:cs typeface="Calibri"/>
              </a:rPr>
              <a:t> family law cases. Texas courts are the final arbiters of the Texas Constitution and laws. </a:t>
            </a:r>
            <a:r>
              <a:rPr lang="en-US" dirty="0" smtClean="0"/>
              <a:t>Federal courts may hear cases concerning state laws if the issue is whether the state law violates the federal Constitution.</a:t>
            </a:r>
            <a:endParaRPr lang="en-US" sz="1200" b="0" dirty="0" smtClean="0">
              <a:effectLst/>
              <a:latin typeface="+mn-lt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46167"/>
      </p:ext>
    </p:extLst>
  </p:cSld>
  <p:clrMapOvr>
    <a:masterClrMapping/>
  </p:clrMapOvr>
</p:notes>
</file>

<file path=ppt/notesSlides/notesSlide2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federal court system has trial courts and appellate courts, with the U.S. Supreme Court being the highest court.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71454"/>
      </p:ext>
    </p:extLst>
  </p:cSld>
  <p:clrMapOvr>
    <a:masterClrMapping/>
  </p:clrMapOvr>
</p:notes>
</file>

<file path=ppt/notesSlides/notesSlide2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teach has a copy of each of the Taming Texas books.  You can find out much more about Texas courts and law in the books.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C7E0-2AB8-44EA-A85C-AF2BE75DC75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7469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4712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1950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2239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when the students are asked to organize the Texas Courts sheets by level</a:t>
            </a:r>
            <a:r>
              <a:rPr lang="en-US" baseline="0" dirty="0" smtClean="0"/>
              <a:t> of court, from the highest to the lowest level. The next slide—a blank chart—can be shown while they work on the exercise.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0205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blank court structure chart that students can look </a:t>
            </a:r>
            <a:r>
              <a:rPr lang="en-US" smtClean="0"/>
              <a:t>at as they </a:t>
            </a:r>
            <a:r>
              <a:rPr lang="en-US" dirty="0" smtClean="0"/>
              <a:t>arrange the courts</a:t>
            </a:r>
            <a:r>
              <a:rPr lang="en-US" baseline="0" dirty="0" smtClean="0"/>
              <a:t> sheets from bottom to top.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38361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14163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5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5" y="4777383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32FB-84E0-48AD-A84B-63B7F8F0B5B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2" y="4323814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4529544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5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3FED-3403-462C-84DA-B497BD7B1078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1515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FEBF-1979-4897-9282-0908AF788E28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349584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49A4-7F69-4104-87C7-D3410AFE1E24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9696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B2B1-4A6C-4496-9568-6C2E48AFB975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2593142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3DF3-76CF-4FBF-A68D-70E6EED59D20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8074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F33B-5D30-449C-AE49-6C077C2A26AE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208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4" y="627409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9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49E5-6622-4A67-BC9B-9BF4070EEF78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809"/>
      </p:ext>
    </p:extLst>
  </p:cSld>
  <p:clrMapOvr>
    <a:masterClrMapping/>
  </p:clrMapOvr>
</p:sldLayout>
</file>

<file path=ppt/slideLayouts/slideLayout1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7463" y="2"/>
            <a:ext cx="12231688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522663"/>
            <a:ext cx="68151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7"/>
          <p:cNvGrpSpPr>
            <a:grpSpLocks/>
          </p:cNvGrpSpPr>
          <p:nvPr userDrawn="1"/>
        </p:nvGrpSpPr>
        <p:grpSpPr bwMode="auto">
          <a:xfrm>
            <a:off x="-17463" y="2"/>
            <a:ext cx="12231688" cy="6856413"/>
            <a:chOff x="-16934" y="0"/>
            <a:chExt cx="12231160" cy="6856214"/>
          </a:xfrm>
        </p:grpSpPr>
        <p:pic>
          <p:nvPicPr>
            <p:cNvPr id="11" name="Picture 18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solidFill>
                <a:srgbClr val="2A3A91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20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1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Connector 14"/>
          <p:cNvCxnSpPr/>
          <p:nvPr userDrawn="1"/>
        </p:nvCxnSpPr>
        <p:spPr>
          <a:xfrm>
            <a:off x="2687639" y="3675063"/>
            <a:ext cx="6816725" cy="0"/>
          </a:xfrm>
          <a:prstGeom prst="line">
            <a:avLst/>
          </a:prstGeom>
          <a:ln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40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F815-E257-471D-919D-8D9358D6486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9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7962" y="6577013"/>
            <a:ext cx="550863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F76E23-C82A-482F-810D-418D1BBC0D8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4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4" y="2420938"/>
            <a:ext cx="94075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0CC5-ED40-4E70-976E-D7BE4A1F02E8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2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12951" y="3709988"/>
            <a:ext cx="81629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658D-855C-4994-B405-F3E7A61989B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EABE04-66AB-46E4-BAA6-B6BAED10C6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0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199-25AA-4F78-BEB7-5FB4727142CD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4" y="2420938"/>
            <a:ext cx="94075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643B-7E05-4E86-B3EC-24BEEF2C777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3DD75A-F28D-417D-909F-15240348F4B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4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414" y="2420938"/>
            <a:ext cx="94075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rgbClr val="2A3A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rgbClr val="2A3A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0D44-6BAE-451A-A110-4AA62C39C33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082B1A-00BC-4A4D-A60D-31314D38189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31155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95414" y="2420938"/>
            <a:ext cx="94075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60FC-39B4-420B-9FEF-DABD89E760D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D996BF-BDC1-4FF1-BC82-FDDC438678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7460"/>
      </p:ext>
    </p:extLst>
  </p:cSld>
  <p:clrMapOvr>
    <a:masterClrMapping/>
  </p:clrMapOvr>
</p:sldLayout>
</file>

<file path=ppt/slideLayouts/slideLayout2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CA76-5C32-4152-B5D9-95A0F39BBDB9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768C5B-4C06-485C-A1FB-5950422241E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6485"/>
      </p:ext>
    </p:extLst>
  </p:cSld>
  <p:clrMapOvr>
    <a:masterClrMapping/>
  </p:clrMapOvr>
</p:sldLayout>
</file>

<file path=ppt/slideLayouts/slideLayout2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4" y="2913063"/>
            <a:ext cx="35147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CC6C-EAF3-429B-A366-D339F71CAD2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6B27D0-E3B0-4761-83E3-220BF3C0642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3724"/>
      </p:ext>
    </p:extLst>
  </p:cSld>
  <p:clrMapOvr>
    <a:masterClrMapping/>
  </p:clrMapOvr>
</p:sldLayout>
</file>

<file path=ppt/slideLayouts/slideLayout2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14BF-1537-4B49-AB59-2327E7A1A56F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BD5DEC-D2A2-4708-937E-79D8031CB75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24218"/>
      </p:ext>
    </p:extLst>
  </p:cSld>
  <p:clrMapOvr>
    <a:masterClrMapping/>
  </p:clrMapOvr>
</p:sldLayout>
</file>

<file path=ppt/slideLayouts/slideLayout2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59CE-993A-4D42-A638-E48F29C21DE5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84A3A0-2FEC-4A58-86C4-112982F86B6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4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4" y="4140200"/>
            <a:ext cx="94075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D1D2-D3CB-43D6-9557-3441036C08DB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9158C-F6F2-432A-B3FD-ABADAB21799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17082"/>
      </p:ext>
    </p:extLst>
  </p:cSld>
  <p:clrMapOvr>
    <a:masterClrMapping/>
  </p:clrMapOvr>
</p:sldLayout>
</file>

<file path=ppt/slideLayouts/slideLayout28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prstClr val="black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9" y="2827340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prstClr val="black"/>
                </a:solidFill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4" y="4140200"/>
            <a:ext cx="94075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E4F5-66B9-499E-B640-5BE13425828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DDC7A4-E25F-45B3-9486-B1A3B6100AA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57369"/>
      </p:ext>
    </p:extLst>
  </p:cSld>
  <p:clrMapOvr>
    <a:masterClrMapping/>
  </p:clrMapOvr>
</p:sldLayout>
</file>

<file path=ppt/slideLayouts/slideLayout2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E9F7-612B-4CB4-AF38-8AFAFF74BCE5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4300D2-5C6D-41B9-BEE2-73526AED86B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3656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78EC-4FC9-48C1-86B6-E3F5950AAB3C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2606"/>
      </p:ext>
    </p:extLst>
  </p:cSld>
  <p:clrMapOvr>
    <a:masterClrMapping/>
  </p:clrMapOvr>
</p:sldLayout>
</file>

<file path=ppt/slideLayouts/slideLayout30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prstClr val="black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9" y="2598740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prstClr val="black"/>
                </a:solidFill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4" y="3429000"/>
            <a:ext cx="94075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D892-884D-4289-96EA-8A071D604A2F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36B-17D5-4B58-B8A9-ED9DDF11AA8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69648"/>
      </p:ext>
    </p:extLst>
  </p:cSld>
  <p:clrMapOvr>
    <a:masterClrMapping/>
  </p:clrMapOvr>
</p:sldLayout>
</file>

<file path=ppt/slideLayouts/slideLayout3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4" y="3429000"/>
            <a:ext cx="94075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9FFD-E54C-4AF2-8CBE-8BE68CE467C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406A1E-4319-4FEC-BB04-813DCF18E89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31424"/>
      </p:ext>
    </p:extLst>
  </p:cSld>
  <p:clrMapOvr>
    <a:masterClrMapping/>
  </p:clrMapOvr>
</p:sldLayout>
</file>

<file path=ppt/slideLayouts/slideLayout3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4" y="2420938"/>
            <a:ext cx="9407525" cy="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EAB6-AB01-4E4A-9CFC-59E7910D16E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A573E-5314-412F-A9F2-8ECA096BF69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58132"/>
      </p:ext>
    </p:extLst>
  </p:cSld>
  <p:clrMapOvr>
    <a:masterClrMapping/>
  </p:clrMapOvr>
</p:sldLayout>
</file>

<file path=ppt/slideLayouts/slideLayout3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rgbClr val="D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CC12-1F18-42EE-AC01-3504793D6DF6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4138" y="6578600"/>
            <a:ext cx="542925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42D3B0-C0E2-433D-AAD3-F7B1AD06C82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53499"/>
      </p:ext>
    </p:extLst>
  </p:cSld>
  <p:clrMapOvr>
    <a:masterClrMapping/>
  </p:clrMapOvr>
</p:sldLayout>
</file>

<file path=ppt/slideLayouts/slideLayout3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200" y="5382885"/>
            <a:ext cx="7416800" cy="1423360"/>
          </a:xfrm>
          <a:solidFill>
            <a:schemeClr val="bg1"/>
          </a:solidFill>
          <a:effectLst>
            <a:outerShdw dist="50800" dir="5400000" algn="t" rotWithShape="0">
              <a:schemeClr val="tx2"/>
            </a:outerShdw>
          </a:effectLst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5603" y="5565918"/>
            <a:ext cx="7198580" cy="652007"/>
          </a:xfrm>
        </p:spPr>
        <p:txBody>
          <a:bodyPr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4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9" y="2286006"/>
            <a:ext cx="11874479" cy="419099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 marL="1371600" indent="-338138">
              <a:buFont typeface="Arial" pitchFamily="34" charset="0"/>
              <a:buChar char="•"/>
              <a:defRPr baseline="0">
                <a:solidFill>
                  <a:schemeClr val="bg2"/>
                </a:solidFill>
              </a:defRPr>
            </a:lvl4pPr>
            <a:lvl5pPr marL="1719263" indent="-347663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35860" y="6445625"/>
            <a:ext cx="1930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305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18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Slide w/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52"/>
            <a:ext cx="12192000" cy="5641848"/>
          </a:xfrm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75200" y="5382885"/>
            <a:ext cx="7416800" cy="1423360"/>
          </a:xfrm>
          <a:solidFill>
            <a:schemeClr val="bg1"/>
          </a:solidFill>
          <a:effectLst>
            <a:outerShdw dist="50800" dir="5400000" algn="t" rotWithShape="0">
              <a:schemeClr val="tx2"/>
            </a:outerShdw>
          </a:effectLst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5603" y="5565918"/>
            <a:ext cx="7198580" cy="652007"/>
          </a:xfrm>
        </p:spPr>
        <p:txBody>
          <a:bodyPr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2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Slide w/ 3 Pictur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200" y="5382885"/>
            <a:ext cx="7416800" cy="1423360"/>
          </a:xfrm>
          <a:solidFill>
            <a:schemeClr val="bg1"/>
          </a:solidFill>
          <a:effectLst>
            <a:outerShdw dist="50800" dir="5400000" algn="t" rotWithShape="0">
              <a:schemeClr val="tx2"/>
            </a:outerShdw>
          </a:effectLst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95136"/>
            <a:ext cx="9753600" cy="1610264"/>
          </a:xfrm>
        </p:spPr>
        <p:txBody>
          <a:bodyPr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1312069"/>
            <a:ext cx="4025660" cy="2049462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83175" y="1312069"/>
            <a:ext cx="4025660" cy="2049462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66343" y="1312069"/>
            <a:ext cx="4025660" cy="2049462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02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Slide w/ 4 Pictur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5200" y="5382885"/>
            <a:ext cx="7416800" cy="1423360"/>
          </a:xfrm>
          <a:solidFill>
            <a:schemeClr val="bg1"/>
          </a:solidFill>
          <a:effectLst>
            <a:outerShdw dist="50800" dir="5400000" algn="t" rotWithShape="0">
              <a:schemeClr val="tx2"/>
            </a:outerShdw>
          </a:effectLst>
        </p:spPr>
        <p:txBody>
          <a:bodyPr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95136"/>
            <a:ext cx="9753600" cy="1610264"/>
          </a:xfrm>
        </p:spPr>
        <p:txBody>
          <a:bodyPr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" y="1771106"/>
            <a:ext cx="3014505" cy="1489947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59173" y="1771106"/>
            <a:ext cx="3014505" cy="1489947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18340" y="1771106"/>
            <a:ext cx="3014505" cy="1489947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77502" y="1771106"/>
            <a:ext cx="3014505" cy="1489947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8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95" y="2286000"/>
            <a:ext cx="5693664" cy="4187952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 baseline="0">
                <a:solidFill>
                  <a:schemeClr val="bg2"/>
                </a:solidFill>
              </a:defRPr>
            </a:lvl4pPr>
            <a:lvl5pPr marL="1719263" indent="-347663">
              <a:defRPr sz="1600" baseline="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3" y="2286000"/>
            <a:ext cx="5693412" cy="4187952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0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7D79-F09C-4B0F-B2A6-53891C47A57B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1035"/>
      </p:ext>
    </p:extLst>
  </p:cSld>
  <p:clrMapOvr>
    <a:masterClrMapping/>
  </p:clrMapOvr>
</p:sldLayout>
</file>

<file path=ppt/slideLayouts/slideLayout4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w/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95" y="2286000"/>
            <a:ext cx="5693664" cy="4187952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 baseline="0">
                <a:solidFill>
                  <a:schemeClr val="bg2"/>
                </a:solidFill>
              </a:defRPr>
            </a:lvl4pPr>
            <a:lvl5pPr marL="1719263" indent="-347663">
              <a:defRPr sz="1600" baseline="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3" y="2286000"/>
            <a:ext cx="5693412" cy="4187952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85399" y="2286000"/>
            <a:ext cx="0" cy="4191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3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502" y="2286000"/>
            <a:ext cx="5708905" cy="63976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502" y="3059112"/>
            <a:ext cx="5708905" cy="34305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400" baseline="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4" y="2286000"/>
            <a:ext cx="5699760" cy="63976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086" y="3059112"/>
            <a:ext cx="5684521" cy="34305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2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w/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502" y="2286000"/>
            <a:ext cx="5708905" cy="63976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502" y="3059112"/>
            <a:ext cx="5708905" cy="34305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400" baseline="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4" y="2286000"/>
            <a:ext cx="5699760" cy="63976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086" y="3059112"/>
            <a:ext cx="5671820" cy="34305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85399" y="2286000"/>
            <a:ext cx="0" cy="4191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3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07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Attorney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8499" y="1295400"/>
            <a:ext cx="11874479" cy="749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6983" y="2295524"/>
            <a:ext cx="1292352" cy="136245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9335" y="4124325"/>
            <a:ext cx="11870268" cy="2381250"/>
          </a:xfrm>
        </p:spPr>
        <p:txBody>
          <a:bodyPr/>
          <a:lstStyle>
            <a:lvl1pPr marL="3175" indent="0">
              <a:buNone/>
              <a:defRPr sz="1600"/>
            </a:lvl1pPr>
            <a:lvl2pPr marL="463550" indent="-228600">
              <a:defRPr sz="1100"/>
            </a:lvl2pPr>
            <a:lvl3pPr marL="684213" indent="-228600">
              <a:defRPr sz="1100"/>
            </a:lvl3pPr>
            <a:lvl4pPr marL="917575" indent="-228600">
              <a:defRPr sz="1100"/>
            </a:lvl4pPr>
            <a:lvl5pPr marL="1146175" indent="-22860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169335" y="3743325"/>
            <a:ext cx="11870268" cy="3048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Subtitle:</a:t>
            </a:r>
            <a:endParaRPr lang="en-GB" dirty="0"/>
          </a:p>
        </p:txBody>
      </p:sp>
      <p:sp>
        <p:nvSpPr>
          <p:cNvPr id="2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660304" y="2319382"/>
            <a:ext cx="10379301" cy="27142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660304" y="2597875"/>
            <a:ext cx="10379301" cy="20640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1929518" y="2894934"/>
            <a:ext cx="10110084" cy="219984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Phone #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1929518" y="3118286"/>
            <a:ext cx="10110084" cy="219984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1660304" y="3437159"/>
            <a:ext cx="10379301" cy="20251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profile link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98209" y="289062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4D4F53"/>
                </a:solidFill>
              </a:rPr>
              <a:t>T:</a:t>
            </a:r>
            <a:endParaRPr lang="en-GB" sz="1200" dirty="0">
              <a:solidFill>
                <a:srgbClr val="4D4F5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98209" y="311397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4D4F53"/>
                </a:solidFill>
              </a:rPr>
              <a:t>E:</a:t>
            </a:r>
            <a:endParaRPr lang="en-GB" sz="1200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4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Attorneys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8499" y="1295400"/>
            <a:ext cx="11874479" cy="749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6983" y="2295524"/>
            <a:ext cx="1292352" cy="136245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9332" y="4124325"/>
            <a:ext cx="5620512" cy="2381250"/>
          </a:xfrm>
        </p:spPr>
        <p:txBody>
          <a:bodyPr/>
          <a:lstStyle>
            <a:lvl1pPr marL="3175" indent="0">
              <a:buNone/>
              <a:defRPr sz="1600"/>
            </a:lvl1pPr>
            <a:lvl2pPr marL="463550" indent="-228600">
              <a:defRPr sz="1100"/>
            </a:lvl2pPr>
            <a:lvl3pPr marL="684213" indent="-228600">
              <a:defRPr sz="1100"/>
            </a:lvl3pPr>
            <a:lvl4pPr marL="917575" indent="-228600">
              <a:defRPr sz="1100"/>
            </a:lvl4pPr>
            <a:lvl5pPr marL="1146175" indent="-22860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169339" y="3743325"/>
            <a:ext cx="5621868" cy="3048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Subtitle:</a:t>
            </a:r>
            <a:endParaRPr lang="en-GB" dirty="0"/>
          </a:p>
        </p:txBody>
      </p:sp>
      <p:sp>
        <p:nvSpPr>
          <p:cNvPr id="2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660300" y="2319382"/>
            <a:ext cx="4130901" cy="27142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660300" y="2597878"/>
            <a:ext cx="4130901" cy="22152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1929523" y="2894934"/>
            <a:ext cx="3861684" cy="219984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Phone #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1929523" y="3118286"/>
            <a:ext cx="3861684" cy="219984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1660300" y="3437161"/>
            <a:ext cx="4130901" cy="22044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profile link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98209" y="289062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4D4F53"/>
                </a:solidFill>
              </a:rPr>
              <a:t>T:</a:t>
            </a:r>
            <a:endParaRPr lang="en-GB" sz="1200" dirty="0">
              <a:solidFill>
                <a:srgbClr val="4D4F5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98209" y="311397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4D4F53"/>
                </a:solidFill>
              </a:rPr>
              <a:t>E:</a:t>
            </a:r>
            <a:endParaRPr lang="en-GB" sz="1200" dirty="0">
              <a:solidFill>
                <a:srgbClr val="4D4F53"/>
              </a:solidFill>
            </a:endParaRP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370917" y="2295524"/>
            <a:ext cx="1292352" cy="136245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73273" y="4124325"/>
            <a:ext cx="5615535" cy="2381250"/>
          </a:xfrm>
        </p:spPr>
        <p:txBody>
          <a:bodyPr/>
          <a:lstStyle>
            <a:lvl1pPr marL="3175" indent="0">
              <a:buNone/>
              <a:defRPr sz="1600"/>
            </a:lvl1pPr>
            <a:lvl2pPr marL="463550" indent="-228600">
              <a:defRPr sz="1100"/>
            </a:lvl2pPr>
            <a:lvl3pPr marL="684213" indent="-228600">
              <a:defRPr sz="1100"/>
            </a:lvl3pPr>
            <a:lvl4pPr marL="917575" indent="-228600">
              <a:defRPr sz="1100"/>
            </a:lvl4pPr>
            <a:lvl5pPr marL="1146175" indent="-22860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373273" y="3743325"/>
            <a:ext cx="5615535" cy="3048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Subtitle:</a:t>
            </a:r>
            <a:endParaRPr lang="en-GB" dirty="0"/>
          </a:p>
        </p:txBody>
      </p:sp>
      <p:sp>
        <p:nvSpPr>
          <p:cNvPr id="37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7864242" y="2319382"/>
            <a:ext cx="4124567" cy="27142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7864242" y="2597878"/>
            <a:ext cx="4124567" cy="221527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8133459" y="2894934"/>
            <a:ext cx="3855348" cy="219984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Phone #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8133459" y="3118286"/>
            <a:ext cx="3855348" cy="219984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41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7864242" y="3437161"/>
            <a:ext cx="4124567" cy="22044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profile link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02144" y="289062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4D4F53"/>
                </a:solidFill>
              </a:rPr>
              <a:t>T:</a:t>
            </a:r>
            <a:endParaRPr lang="en-GB" sz="1200" dirty="0">
              <a:solidFill>
                <a:srgbClr val="4D4F53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2144" y="311397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4D4F53"/>
                </a:solidFill>
              </a:rPr>
              <a:t>E:</a:t>
            </a:r>
            <a:endParaRPr lang="en-GB" sz="1200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9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Attorneys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8499" y="1295400"/>
            <a:ext cx="11874479" cy="749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79292" y="2295524"/>
            <a:ext cx="1292352" cy="136245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81651" y="4124325"/>
            <a:ext cx="3638220" cy="2381250"/>
          </a:xfrm>
        </p:spPr>
        <p:txBody>
          <a:bodyPr/>
          <a:lstStyle>
            <a:lvl1pPr marL="3175" indent="0">
              <a:buNone/>
              <a:defRPr sz="1400"/>
            </a:lvl1pPr>
            <a:lvl2pPr marL="463550" indent="-228600">
              <a:defRPr sz="1100"/>
            </a:lvl2pPr>
            <a:lvl3pPr marL="684213" indent="-228600">
              <a:defRPr sz="1100"/>
            </a:lvl3pPr>
            <a:lvl4pPr marL="917575" indent="-228600">
              <a:defRPr sz="1100"/>
            </a:lvl4pPr>
            <a:lvl5pPr marL="1146175" indent="-22860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181651" y="3743325"/>
            <a:ext cx="3638220" cy="3048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Subtitle:</a:t>
            </a:r>
            <a:endParaRPr lang="en-GB" dirty="0"/>
          </a:p>
        </p:txBody>
      </p:sp>
      <p:sp>
        <p:nvSpPr>
          <p:cNvPr id="37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1672617" y="2319382"/>
            <a:ext cx="2147255" cy="27142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1672617" y="2590806"/>
            <a:ext cx="2147255" cy="22859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1941835" y="2894934"/>
            <a:ext cx="1878036" cy="224292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1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Phone #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1941835" y="3118286"/>
            <a:ext cx="1878036" cy="224292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1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41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1672617" y="3437158"/>
            <a:ext cx="2147255" cy="22044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profile link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10521" y="289062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4D4F53"/>
                </a:solidFill>
              </a:rPr>
              <a:t>T: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10521" y="311397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4D4F53"/>
                </a:solidFill>
              </a:rPr>
              <a:t>E: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255247" y="2295524"/>
            <a:ext cx="1292352" cy="136245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257603" y="4124325"/>
            <a:ext cx="3638220" cy="2381250"/>
          </a:xfrm>
        </p:spPr>
        <p:txBody>
          <a:bodyPr/>
          <a:lstStyle>
            <a:lvl1pPr marL="3175" indent="0">
              <a:buNone/>
              <a:defRPr sz="1400"/>
            </a:lvl1pPr>
            <a:lvl2pPr marL="463550" indent="-228600">
              <a:defRPr sz="1100"/>
            </a:lvl2pPr>
            <a:lvl3pPr marL="684213" indent="-228600">
              <a:defRPr sz="1100"/>
            </a:lvl3pPr>
            <a:lvl4pPr marL="917575" indent="-228600">
              <a:defRPr sz="1100"/>
            </a:lvl4pPr>
            <a:lvl5pPr marL="1146175" indent="-22860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257603" y="3743325"/>
            <a:ext cx="3638220" cy="3048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Subtitle:</a:t>
            </a:r>
            <a:endParaRPr lang="en-GB" dirty="0"/>
          </a:p>
        </p:txBody>
      </p:sp>
      <p:sp>
        <p:nvSpPr>
          <p:cNvPr id="4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5748570" y="2319382"/>
            <a:ext cx="2147255" cy="27142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48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5748570" y="2590806"/>
            <a:ext cx="2147255" cy="22859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9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6017790" y="2894934"/>
            <a:ext cx="1878036" cy="224292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1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Phone #</a:t>
            </a:r>
          </a:p>
        </p:txBody>
      </p:sp>
      <p:sp>
        <p:nvSpPr>
          <p:cNvPr id="50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6017790" y="3118286"/>
            <a:ext cx="1878036" cy="224292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1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51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5748570" y="3437158"/>
            <a:ext cx="2147255" cy="22044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profile link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86473" y="289062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4D4F53"/>
                </a:solidFill>
              </a:rPr>
              <a:t>T: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86473" y="311397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4D4F53"/>
                </a:solidFill>
              </a:rPr>
              <a:t>E: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8339089" y="2295524"/>
            <a:ext cx="1292352" cy="136245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8341447" y="4124325"/>
            <a:ext cx="3638220" cy="2381250"/>
          </a:xfrm>
        </p:spPr>
        <p:txBody>
          <a:bodyPr/>
          <a:lstStyle>
            <a:lvl1pPr marL="3175" indent="0">
              <a:buNone/>
              <a:defRPr sz="1400"/>
            </a:lvl1pPr>
            <a:lvl2pPr marL="463550" indent="-228600">
              <a:defRPr sz="1100"/>
            </a:lvl2pPr>
            <a:lvl3pPr marL="684213" indent="-228600">
              <a:defRPr sz="1100"/>
            </a:lvl3pPr>
            <a:lvl4pPr marL="917575" indent="-228600">
              <a:defRPr sz="1100"/>
            </a:lvl4pPr>
            <a:lvl5pPr marL="1146175" indent="-22860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8341447" y="3743325"/>
            <a:ext cx="3638220" cy="3048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Subtitle:</a:t>
            </a:r>
            <a:endParaRPr lang="en-GB" dirty="0"/>
          </a:p>
        </p:txBody>
      </p:sp>
      <p:sp>
        <p:nvSpPr>
          <p:cNvPr id="57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9832413" y="2319382"/>
            <a:ext cx="2147255" cy="27142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Attorney Name</a:t>
            </a:r>
          </a:p>
        </p:txBody>
      </p:sp>
      <p:sp>
        <p:nvSpPr>
          <p:cNvPr id="6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9832413" y="2590806"/>
            <a:ext cx="2147255" cy="228599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69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10101631" y="2894934"/>
            <a:ext cx="1878036" cy="224292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1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Phone #</a:t>
            </a:r>
          </a:p>
        </p:txBody>
      </p:sp>
      <p:sp>
        <p:nvSpPr>
          <p:cNvPr id="7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10101631" y="3118286"/>
            <a:ext cx="1878036" cy="224292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None/>
              <a:defRPr sz="11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71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9832413" y="3437158"/>
            <a:ext cx="2147255" cy="220442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100" b="0"/>
            </a:lvl1pPr>
            <a:lvl2pPr marL="347662" indent="0">
              <a:buNone/>
              <a:defRPr sz="1200"/>
            </a:lvl2pPr>
            <a:lvl3pPr marL="685800" indent="0">
              <a:buNone/>
              <a:defRPr sz="1200"/>
            </a:lvl3pPr>
            <a:lvl4pPr marL="1033462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 smtClean="0"/>
              <a:t>profile link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770316" y="2890626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4D4F53"/>
                </a:solidFill>
              </a:rPr>
              <a:t>T:</a:t>
            </a:r>
            <a:endParaRPr lang="en-GB" sz="1100" dirty="0">
              <a:solidFill>
                <a:srgbClr val="4D4F53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770316" y="3113978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4D4F53"/>
                </a:solidFill>
              </a:rPr>
              <a:t>E:</a:t>
            </a:r>
            <a:endParaRPr lang="en-GB" sz="1100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6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6" y="2286051"/>
            <a:ext cx="7459135" cy="4203648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503" y="2286002"/>
            <a:ext cx="4011084" cy="4200591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499" y="1300041"/>
            <a:ext cx="11874479" cy="7498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2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1" y="2295525"/>
            <a:ext cx="8437035" cy="35765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5948241"/>
            <a:ext cx="8437035" cy="609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499" y="1300041"/>
            <a:ext cx="11874479" cy="7498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8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2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C7CE-1666-4021-9693-F4AF8BEF5087}" type="datetime1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4456"/>
      </p:ext>
    </p:extLst>
  </p:cSld>
  <p:clrMapOvr>
    <a:masterClrMapping/>
  </p:clrMapOvr>
</p:sldLayout>
</file>

<file path=ppt/slideLayouts/slideLayout5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" y="2437077"/>
            <a:ext cx="7418569" cy="1439500"/>
          </a:xfrm>
          <a:solidFill>
            <a:schemeClr val="bg1"/>
          </a:solidFill>
          <a:effectLst>
            <a:outerShdw dist="50800" dir="5400000" algn="t" rotWithShape="0">
              <a:schemeClr val="tx2"/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 kern="1200" cap="all" baseline="0" smtClean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1620507" y="6554629"/>
            <a:ext cx="571500" cy="26160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C1D8FFC-A495-4310-BE2D-3C68E3736009}" type="slidenum">
              <a:rPr lang="en-US" sz="11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Section Header w/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52"/>
            <a:ext cx="12192000" cy="5641848"/>
          </a:xfrm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" y="2437077"/>
            <a:ext cx="7418569" cy="1439500"/>
          </a:xfrm>
          <a:solidFill>
            <a:schemeClr val="bg1"/>
          </a:solidFill>
          <a:effectLst>
            <a:outerShdw dist="50800" dir="5400000" algn="t" rotWithShape="0">
              <a:schemeClr val="tx2"/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 kern="1200" cap="all" baseline="0" smtClean="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620507" y="6554629"/>
            <a:ext cx="571500" cy="26160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C1D8FFC-A495-4310-BE2D-3C68E3736009}" type="slidenum">
              <a:rPr lang="en-US" sz="11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0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9529" y="2543094"/>
            <a:ext cx="11892953" cy="609600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98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Closing Slide - We Know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0" y="3200400"/>
            <a:ext cx="4876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0" y="266700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E9CAE"/>
                </a:solidFill>
              </a:rPr>
              <a:t>WE KNOW ENERGY®</a:t>
            </a:r>
            <a:endParaRPr lang="en-US" sz="2400" dirty="0">
              <a:solidFill>
                <a:srgbClr val="5E9C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2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A22B-922D-4840-B9B1-5531841CEC65}" type="datetime1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06912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7DD3-8AF6-4A69-92D0-EBE4981D906C}" type="datetime1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27184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2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5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0430-7183-4D53-B9C1-1ACC28A2251E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8225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E2C1-4EF4-42BF-A6C6-FD68C977BD57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1"/>
          <p:cNvSpPr/>
          <p:nvPr/>
        </p:nvSpPr>
        <p:spPr bwMode="auto">
          <a:xfrm>
            <a:off x="1" y="2575048"/>
            <a:ext cx="100643" cy="626215"/>
          </a:xfrm>
          <a:custGeom>
            <a:avLst/>
            <a:gdLst/>
            <a:ahLst/>
            <a:cxnLst/>
            <a:rect l="0" t="0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</p:sp>
      <p:sp>
        <p:nvSpPr>
          <p:cNvPr id="25" name="Freeform 12"/>
          <p:cNvSpPr/>
          <p:nvPr/>
        </p:nvSpPr>
        <p:spPr bwMode="auto">
          <a:xfrm>
            <a:off x="128600" y="3156533"/>
            <a:ext cx="646717" cy="2322215"/>
          </a:xfrm>
          <a:custGeom>
            <a:avLst/>
            <a:gdLst/>
            <a:ahLst/>
            <a:cxnLst/>
            <a:rect l="0" t="0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</p:sp>
      <p:sp>
        <p:nvSpPr>
          <p:cNvPr id="26" name="Freeform 13"/>
          <p:cNvSpPr/>
          <p:nvPr/>
        </p:nvSpPr>
        <p:spPr bwMode="auto">
          <a:xfrm>
            <a:off x="807000" y="5447064"/>
            <a:ext cx="609443" cy="1420167"/>
          </a:xfrm>
          <a:custGeom>
            <a:avLst/>
            <a:gdLst/>
            <a:ahLst/>
            <a:cxnLst/>
            <a:rect l="0" t="0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</p:sp>
      <p:sp>
        <p:nvSpPr>
          <p:cNvPr id="27" name="Freeform 14"/>
          <p:cNvSpPr/>
          <p:nvPr/>
        </p:nvSpPr>
        <p:spPr bwMode="auto">
          <a:xfrm>
            <a:off x="959827" y="6503803"/>
            <a:ext cx="171464" cy="363429"/>
          </a:xfrm>
          <a:custGeom>
            <a:avLst/>
            <a:gdLst/>
            <a:ahLst/>
            <a:cxnLst/>
            <a:rect l="0" t="0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</p:sp>
      <p:sp>
        <p:nvSpPr>
          <p:cNvPr id="28" name="Freeform 15"/>
          <p:cNvSpPr/>
          <p:nvPr/>
        </p:nvSpPr>
        <p:spPr bwMode="auto">
          <a:xfrm>
            <a:off x="100643" y="3201259"/>
            <a:ext cx="821908" cy="3328632"/>
          </a:xfrm>
          <a:custGeom>
            <a:avLst/>
            <a:gdLst/>
            <a:ahLst/>
            <a:cxnLst/>
            <a:rect l="0" t="0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</p:sp>
      <p:sp>
        <p:nvSpPr>
          <p:cNvPr id="29" name="Freeform 16"/>
          <p:cNvSpPr/>
          <p:nvPr/>
        </p:nvSpPr>
        <p:spPr bwMode="auto">
          <a:xfrm>
            <a:off x="22365" y="228604"/>
            <a:ext cx="106235" cy="2927929"/>
          </a:xfrm>
          <a:custGeom>
            <a:avLst/>
            <a:gdLst/>
            <a:ahLst/>
            <a:cxnLst/>
            <a:rect l="0" t="0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</p:sp>
      <p:sp>
        <p:nvSpPr>
          <p:cNvPr id="30" name="Freeform 17"/>
          <p:cNvSpPr/>
          <p:nvPr/>
        </p:nvSpPr>
        <p:spPr bwMode="auto">
          <a:xfrm>
            <a:off x="78280" y="2944068"/>
            <a:ext cx="78277" cy="493891"/>
          </a:xfrm>
          <a:custGeom>
            <a:avLst/>
            <a:gdLst/>
            <a:ahLst/>
            <a:cxnLst/>
            <a:rect l="0" t="0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</p:sp>
      <p:sp>
        <p:nvSpPr>
          <p:cNvPr id="31" name="Freeform 18"/>
          <p:cNvSpPr/>
          <p:nvPr/>
        </p:nvSpPr>
        <p:spPr bwMode="auto">
          <a:xfrm>
            <a:off x="769727" y="5478748"/>
            <a:ext cx="190101" cy="1025055"/>
          </a:xfrm>
          <a:custGeom>
            <a:avLst/>
            <a:gdLst/>
            <a:ahLst/>
            <a:cxnLst/>
            <a:rect l="0" t="0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</p:sp>
      <p:sp>
        <p:nvSpPr>
          <p:cNvPr id="32" name="Freeform 19"/>
          <p:cNvSpPr/>
          <p:nvPr/>
        </p:nvSpPr>
        <p:spPr bwMode="auto">
          <a:xfrm>
            <a:off x="775316" y="1399026"/>
            <a:ext cx="2076203" cy="4048034"/>
          </a:xfrm>
          <a:custGeom>
            <a:avLst/>
            <a:gdLst/>
            <a:ahLst/>
            <a:cxnLst/>
            <a:rect l="0" t="0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</p:sp>
      <p:sp>
        <p:nvSpPr>
          <p:cNvPr id="33" name="Freeform 20"/>
          <p:cNvSpPr/>
          <p:nvPr/>
        </p:nvSpPr>
        <p:spPr bwMode="auto">
          <a:xfrm>
            <a:off x="922552" y="6529895"/>
            <a:ext cx="162147" cy="337337"/>
          </a:xfrm>
          <a:custGeom>
            <a:avLst/>
            <a:gdLst/>
            <a:ahLst/>
            <a:cxnLst/>
            <a:rect l="0" t="0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</p:sp>
      <p:sp>
        <p:nvSpPr>
          <p:cNvPr id="34" name="Freeform 21"/>
          <p:cNvSpPr/>
          <p:nvPr/>
        </p:nvSpPr>
        <p:spPr bwMode="auto">
          <a:xfrm>
            <a:off x="769725" y="5359469"/>
            <a:ext cx="37275" cy="221785"/>
          </a:xfrm>
          <a:custGeom>
            <a:avLst/>
            <a:gdLst/>
            <a:ahLst/>
            <a:cxnLst/>
            <a:rect l="0" t="0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</p:sp>
      <p:sp>
        <p:nvSpPr>
          <p:cNvPr id="35" name="Freeform 22"/>
          <p:cNvSpPr/>
          <p:nvPr/>
        </p:nvSpPr>
        <p:spPr bwMode="auto">
          <a:xfrm>
            <a:off x="849867" y="6244739"/>
            <a:ext cx="238559" cy="622488"/>
          </a:xfrm>
          <a:custGeom>
            <a:avLst/>
            <a:gdLst/>
            <a:ahLst/>
            <a:cxnLst/>
            <a:rect l="0" t="0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</p:sp>
      <p:sp>
        <p:nvSpPr>
          <p:cNvPr id="11" name="Freeform 27"/>
          <p:cNvSpPr/>
          <p:nvPr/>
        </p:nvSpPr>
        <p:spPr bwMode="auto">
          <a:xfrm>
            <a:off x="27223" y="-786"/>
            <a:ext cx="494327" cy="4401045"/>
          </a:xfrm>
          <a:custGeom>
            <a:avLst/>
            <a:gdLst/>
            <a:ahLst/>
            <a:cxnLst/>
            <a:rect l="0" t="0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Freeform 28"/>
          <p:cNvSpPr/>
          <p:nvPr/>
        </p:nvSpPr>
        <p:spPr bwMode="auto">
          <a:xfrm>
            <a:off x="550290" y="4316472"/>
            <a:ext cx="423436" cy="1580698"/>
          </a:xfrm>
          <a:custGeom>
            <a:avLst/>
            <a:gdLst/>
            <a:ahLst/>
            <a:cxnLst/>
            <a:rect l="0" t="0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Freeform 29"/>
          <p:cNvSpPr/>
          <p:nvPr/>
        </p:nvSpPr>
        <p:spPr bwMode="auto">
          <a:xfrm>
            <a:off x="1006295" y="5862686"/>
            <a:ext cx="431100" cy="990571"/>
          </a:xfrm>
          <a:custGeom>
            <a:avLst/>
            <a:gdLst/>
            <a:ahLst/>
            <a:cxnLst/>
            <a:rect l="0" t="0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Freeform 30"/>
          <p:cNvSpPr/>
          <p:nvPr/>
        </p:nvSpPr>
        <p:spPr bwMode="auto">
          <a:xfrm>
            <a:off x="521551" y="4364373"/>
            <a:ext cx="551807" cy="2235968"/>
          </a:xfrm>
          <a:custGeom>
            <a:avLst/>
            <a:gdLst/>
            <a:ahLst/>
            <a:cxnLst/>
            <a:rect l="0" t="0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" name="Freeform 31"/>
          <p:cNvSpPr/>
          <p:nvPr/>
        </p:nvSpPr>
        <p:spPr bwMode="auto">
          <a:xfrm>
            <a:off x="467902" y="1289198"/>
            <a:ext cx="174356" cy="3027274"/>
          </a:xfrm>
          <a:custGeom>
            <a:avLst/>
            <a:gdLst/>
            <a:ahLst/>
            <a:cxnLst/>
            <a:rect l="0" t="0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Freeform 32"/>
          <p:cNvSpPr/>
          <p:nvPr/>
        </p:nvSpPr>
        <p:spPr bwMode="auto">
          <a:xfrm>
            <a:off x="1111675" y="6571601"/>
            <a:ext cx="134120" cy="281652"/>
          </a:xfrm>
          <a:custGeom>
            <a:avLst/>
            <a:gdLst/>
            <a:ahLst/>
            <a:cxnLst/>
            <a:rect l="0" t="0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</p:sp>
      <p:sp>
        <p:nvSpPr>
          <p:cNvPr id="17" name="Freeform 33"/>
          <p:cNvSpPr/>
          <p:nvPr/>
        </p:nvSpPr>
        <p:spPr bwMode="auto">
          <a:xfrm>
            <a:off x="502390" y="4107629"/>
            <a:ext cx="82388" cy="511572"/>
          </a:xfrm>
          <a:custGeom>
            <a:avLst/>
            <a:gdLst/>
            <a:ahLst/>
            <a:cxnLst/>
            <a:rect l="0" t="0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</p:sp>
      <p:sp>
        <p:nvSpPr>
          <p:cNvPr id="18" name="Freeform 34"/>
          <p:cNvSpPr/>
          <p:nvPr/>
        </p:nvSpPr>
        <p:spPr bwMode="auto">
          <a:xfrm>
            <a:off x="973723" y="3145803"/>
            <a:ext cx="1410172" cy="2716883"/>
          </a:xfrm>
          <a:custGeom>
            <a:avLst/>
            <a:gdLst/>
            <a:ahLst/>
            <a:cxnLst/>
            <a:rect l="0" t="0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Freeform 35"/>
          <p:cNvSpPr/>
          <p:nvPr/>
        </p:nvSpPr>
        <p:spPr bwMode="auto">
          <a:xfrm>
            <a:off x="1073355" y="6600340"/>
            <a:ext cx="120708" cy="252912"/>
          </a:xfrm>
          <a:custGeom>
            <a:avLst/>
            <a:gdLst/>
            <a:ahLst/>
            <a:cxnLst/>
            <a:rect l="0" t="0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sp>
        <p:nvSpPr>
          <p:cNvPr id="20" name="Freeform 36"/>
          <p:cNvSpPr/>
          <p:nvPr/>
        </p:nvSpPr>
        <p:spPr bwMode="auto">
          <a:xfrm>
            <a:off x="973723" y="5897174"/>
            <a:ext cx="137952" cy="674431"/>
          </a:xfrm>
          <a:custGeom>
            <a:avLst/>
            <a:gdLst/>
            <a:ahLst/>
            <a:cxnLst/>
            <a:rect l="0" t="0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1" name="Freeform 37"/>
          <p:cNvSpPr/>
          <p:nvPr/>
        </p:nvSpPr>
        <p:spPr bwMode="auto">
          <a:xfrm>
            <a:off x="973723" y="5772630"/>
            <a:ext cx="38320" cy="228004"/>
          </a:xfrm>
          <a:custGeom>
            <a:avLst/>
            <a:gdLst/>
            <a:ahLst/>
            <a:cxnLst/>
            <a:rect l="0" t="0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sp>
        <p:nvSpPr>
          <p:cNvPr id="22" name="Freeform 38"/>
          <p:cNvSpPr/>
          <p:nvPr/>
        </p:nvSpPr>
        <p:spPr bwMode="auto">
          <a:xfrm>
            <a:off x="1006298" y="6322521"/>
            <a:ext cx="210759" cy="530732"/>
          </a:xfrm>
          <a:custGeom>
            <a:avLst/>
            <a:gdLst/>
            <a:ahLst/>
            <a:cxnLst/>
            <a:rect l="0" t="0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B9D2-75BE-4B31-A516-95DC571F8F75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5" y="6135812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5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19F0BE-E440-4249-8300-19B001FD2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4" y="2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solidFill>
                <a:srgbClr val="2A3A91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5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5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FE8FE19-050B-4EF9-B6EA-6D6BE7370873}" type="datetime1">
              <a:rPr lang="en-US">
                <a:solidFill>
                  <a:prstClr val="black"/>
                </a:solidFill>
              </a:rPr>
              <a:pPr>
                <a:defRPr/>
              </a:pPr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A3A9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A3A91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A3A91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A3A91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A3A91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2A3A9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2A3A9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2A3A9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2A3A9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2A3A9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499" y="1295400"/>
            <a:ext cx="11874479" cy="749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9" y="2295527"/>
            <a:ext cx="11874479" cy="418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620507" y="6554629"/>
            <a:ext cx="571500" cy="26160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12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C1D8FFC-A495-4310-BE2D-3C68E3736009}" type="slidenum">
              <a:rPr lang="en-US" sz="1100" smtClean="0">
                <a:solidFill>
                  <a:srgbClr val="FFFFFF"/>
                </a:solidFill>
                <a:latin typeface="Calibri Light" panose="020F03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accent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2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Calibri Light" panose="020F0302020204030204" pitchFamily="34" charset="0"/>
          <a:ea typeface="+mn-ea"/>
          <a:cs typeface="+mn-cs"/>
        </a:defRPr>
      </a:lvl2pPr>
      <a:lvl3pPr marL="1033463" indent="-34766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2"/>
          </a:solidFill>
          <a:latin typeface="Calibri Light" panose="020F0302020204030204" pitchFamily="34" charset="0"/>
          <a:ea typeface="+mn-ea"/>
          <a:cs typeface="+mn-cs"/>
        </a:defRPr>
      </a:lvl3pPr>
      <a:lvl4pPr marL="1371600" indent="-3381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Calibri Light" panose="020F0302020204030204" pitchFamily="34" charset="0"/>
          <a:ea typeface="+mn-ea"/>
          <a:cs typeface="+mn-cs"/>
        </a:defRPr>
      </a:lvl4pPr>
      <a:lvl5pPr marL="1719263" indent="-34766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bg2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9906" y="943195"/>
            <a:ext cx="9618199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TAMING</a:t>
            </a:r>
            <a:r>
              <a:rPr lang="en-US" sz="4800" b="1" i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 TEXAS </a:t>
            </a:r>
            <a:r>
              <a:rPr lang="en-US" sz="48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/>
            </a:r>
            <a:br>
              <a:rPr lang="en-US" sz="48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</a:b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Judicial Civics and </a:t>
            </a:r>
          </a:p>
          <a:p>
            <a:pPr algn="ctr"/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Court History Project</a:t>
            </a:r>
          </a:p>
          <a:p>
            <a:pPr algn="ctr"/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thelas Regular"/>
              <a:cs typeface="Athelas Regular"/>
            </a:endParaRPr>
          </a:p>
          <a:p>
            <a:pPr algn="ctr"/>
            <a:r>
              <a:rPr lang="en-US" sz="4400" b="1" dirty="0">
                <a:ln w="1905"/>
                <a:solidFill>
                  <a:srgbClr val="9832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Teach Texas Classroom Program</a:t>
            </a:r>
          </a:p>
          <a:p>
            <a:pPr algn="ctr"/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thelas Regular"/>
              <a:cs typeface="Athelas Regular"/>
            </a:endParaRPr>
          </a:p>
          <a:p>
            <a:pPr algn="ctr"/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LESSON 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2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: The Texas Courts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85772" y="6523380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Revised </a:t>
            </a:r>
            <a:r>
              <a:rPr lang="en-US" dirty="0" smtClean="0"/>
              <a:t>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4"/>
                </a:solidFill>
                <a:latin typeface="Arial"/>
                <a:cs typeface="Arial"/>
              </a:rPr>
              <a:t/>
            </a:r>
            <a:br>
              <a:rPr lang="en-US" sz="4000" b="1" dirty="0" smtClean="0">
                <a:solidFill>
                  <a:schemeClr val="accent4"/>
                </a:solidFill>
                <a:latin typeface="Arial"/>
                <a:cs typeface="Arial"/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Arial"/>
                <a:cs typeface="Arial"/>
              </a:rPr>
              <a:t>Trial Courts 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at the Next </a:t>
            </a: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evel: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A23C33"/>
                </a:solidFill>
                <a:latin typeface="Arial"/>
                <a:cs typeface="Arial"/>
              </a:rPr>
              <a:t>County-Level Courts</a:t>
            </a:r>
          </a:p>
          <a:p>
            <a:r>
              <a:rPr lang="en-US" sz="2700" b="1" dirty="0" smtClean="0">
                <a:solidFill>
                  <a:srgbClr val="A23C33"/>
                </a:solidFill>
                <a:latin typeface="Arial"/>
                <a:cs typeface="Arial"/>
              </a:rPr>
              <a:t>Criminal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lang="en-US" sz="2700" b="1" dirty="0" smtClean="0">
                <a:solidFill>
                  <a:srgbClr val="A23C33"/>
                </a:solidFill>
                <a:latin typeface="Arial"/>
                <a:cs typeface="Arial"/>
              </a:rPr>
              <a:t>cases punishable</a:t>
            </a:r>
            <a:r>
              <a:rPr lang="en-US" sz="2700" b="1" dirty="0" smtClean="0">
                <a:latin typeface="Arial"/>
                <a:cs typeface="Arial"/>
              </a:rPr>
              <a:t> with fines of $500+ or 1 year</a:t>
            </a:r>
            <a:r>
              <a:rPr lang="en-US" sz="2700" b="1" dirty="0">
                <a:latin typeface="Arial"/>
                <a:cs typeface="Arial"/>
              </a:rPr>
              <a:t> </a:t>
            </a:r>
            <a:r>
              <a:rPr lang="en-US" sz="2700" b="1" dirty="0" smtClean="0">
                <a:latin typeface="Arial"/>
                <a:cs typeface="Arial"/>
              </a:rPr>
              <a:t>in jail.</a:t>
            </a:r>
          </a:p>
          <a:p>
            <a:r>
              <a:rPr lang="en-US" sz="2700" b="1" dirty="0" smtClean="0">
                <a:solidFill>
                  <a:srgbClr val="A23C33"/>
                </a:solidFill>
                <a:latin typeface="Arial"/>
                <a:cs typeface="Arial"/>
              </a:rPr>
              <a:t>Civil</a:t>
            </a:r>
            <a:r>
              <a:rPr lang="en-US" sz="2700" b="1" dirty="0" smtClean="0">
                <a:latin typeface="Arial"/>
                <a:cs typeface="Arial"/>
              </a:rPr>
              <a:t> </a:t>
            </a:r>
            <a:r>
              <a:rPr lang="en-US" sz="2700" b="1" dirty="0" smtClean="0">
                <a:solidFill>
                  <a:srgbClr val="A23C33"/>
                </a:solidFill>
                <a:latin typeface="Arial"/>
                <a:cs typeface="Arial"/>
              </a:rPr>
              <a:t>cases</a:t>
            </a:r>
            <a:r>
              <a:rPr lang="en-US" sz="2700" b="1" dirty="0" smtClean="0">
                <a:latin typeface="Arial"/>
                <a:cs typeface="Arial"/>
              </a:rPr>
              <a:t> with damages of at least $200.</a:t>
            </a:r>
          </a:p>
          <a:p>
            <a:r>
              <a:rPr lang="en-US" sz="2700" b="1" dirty="0" smtClean="0">
                <a:solidFill>
                  <a:srgbClr val="A23C33"/>
                </a:solidFill>
                <a:latin typeface="Arial"/>
                <a:cs typeface="Arial"/>
              </a:rPr>
              <a:t>Civil cases </a:t>
            </a:r>
            <a:r>
              <a:rPr lang="en-US" sz="2700" b="1" dirty="0" smtClean="0">
                <a:latin typeface="Arial"/>
                <a:cs typeface="Arial"/>
              </a:rPr>
              <a:t>involving wills and estates.</a:t>
            </a:r>
          </a:p>
          <a:p>
            <a:r>
              <a:rPr lang="en-US" sz="2700" b="1" dirty="0" smtClean="0">
                <a:solidFill>
                  <a:srgbClr val="A23C33"/>
                </a:solidFill>
                <a:latin typeface="Arial"/>
                <a:cs typeface="Arial"/>
              </a:rPr>
              <a:t>Juvenile cases </a:t>
            </a:r>
            <a:r>
              <a:rPr lang="en-US" sz="2700" b="1" dirty="0" smtClean="0">
                <a:latin typeface="Arial"/>
                <a:cs typeface="Arial"/>
              </a:rPr>
              <a:t>involving youths under age 17.</a:t>
            </a:r>
            <a:endParaRPr lang="en-US" sz="27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19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A23C33"/>
                </a:solidFill>
                <a:latin typeface="Arial"/>
                <a:cs typeface="Arial"/>
              </a:rPr>
              <a:t>Trial Courts 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at the Highest </a:t>
            </a: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evel:</a:t>
            </a:r>
            <a:endParaRPr lang="en-US"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A23C33"/>
                </a:solidFill>
                <a:latin typeface="Arial"/>
                <a:cs typeface="Arial"/>
              </a:rPr>
              <a:t>District Courts</a:t>
            </a:r>
          </a:p>
          <a:p>
            <a:r>
              <a:rPr lang="en-US" sz="2800" b="1" dirty="0" smtClean="0">
                <a:solidFill>
                  <a:srgbClr val="A23C33"/>
                </a:solidFill>
                <a:latin typeface="Arial"/>
                <a:cs typeface="Arial"/>
              </a:rPr>
              <a:t>Civil cases 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involving land disputes, contested elections, lawsuits claiming damages over $200.</a:t>
            </a:r>
          </a:p>
          <a:p>
            <a:r>
              <a:rPr lang="en-US" sz="2800" b="1" dirty="0" smtClean="0">
                <a:solidFill>
                  <a:schemeClr val="accent4"/>
                </a:solidFill>
                <a:latin typeface="Arial"/>
                <a:cs typeface="Arial"/>
              </a:rPr>
              <a:t>Civil cases 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involving family laws (divorce, child custody, adoptions, etc.)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Serious </a:t>
            </a:r>
            <a:r>
              <a:rPr lang="en-US" sz="2800" b="1" dirty="0" smtClean="0">
                <a:solidFill>
                  <a:srgbClr val="A23C33"/>
                </a:solidFill>
                <a:latin typeface="Arial"/>
                <a:cs typeface="Arial"/>
              </a:rPr>
              <a:t>criminal cases </a:t>
            </a:r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called felonies (murder, armed robbery, arson of a home or church, etc.).</a:t>
            </a:r>
            <a:endParaRPr lang="en-US" sz="2800" b="1" dirty="0">
              <a:solidFill>
                <a:srgbClr val="A23C3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9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23C33"/>
                </a:solidFill>
                <a:latin typeface="Arial"/>
                <a:cs typeface="Arial"/>
              </a:rPr>
              <a:t>Appellate Courts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at the First Level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465"/>
            <a:ext cx="9827525" cy="3317875"/>
          </a:xfrm>
        </p:spPr>
        <p:txBody>
          <a:bodyPr/>
          <a:lstStyle/>
          <a:p>
            <a:pPr marL="0" indent="0">
              <a:buNone/>
            </a:pPr>
            <a:endParaRPr lang="en-US" sz="2800" b="1" dirty="0" smtClean="0">
              <a:latin typeface="Arial"/>
              <a:cs typeface="Arial"/>
            </a:endParaRPr>
          </a:p>
          <a:p>
            <a:pPr marL="227013" indent="-227013">
              <a:buNone/>
            </a:pPr>
            <a:r>
              <a:rPr lang="en-US" sz="2800" b="1" dirty="0" smtClean="0">
                <a:latin typeface="Arial"/>
                <a:cs typeface="Arial"/>
              </a:rPr>
              <a:t>• </a:t>
            </a:r>
            <a:r>
              <a:rPr lang="en-US" sz="3200" b="1" dirty="0" smtClean="0">
                <a:latin typeface="Arial"/>
                <a:cs typeface="Arial"/>
              </a:rPr>
              <a:t>14 </a:t>
            </a:r>
            <a:r>
              <a:rPr lang="en-US" sz="3200" b="1" dirty="0" smtClean="0">
                <a:solidFill>
                  <a:srgbClr val="A23C33"/>
                </a:solidFill>
                <a:latin typeface="Arial"/>
                <a:cs typeface="Arial"/>
              </a:rPr>
              <a:t>Courts of Appeals </a:t>
            </a:r>
            <a:r>
              <a:rPr lang="en-US" sz="3200" b="1" dirty="0" smtClean="0">
                <a:latin typeface="Arial"/>
                <a:cs typeface="Arial"/>
              </a:rPr>
              <a:t>hear both civil and criminal cases appealed from county and district </a:t>
            </a:r>
            <a:r>
              <a:rPr lang="en-US" sz="3200" b="1" dirty="0">
                <a:latin typeface="Arial"/>
                <a:cs typeface="Arial"/>
              </a:rPr>
              <a:t>c</a:t>
            </a:r>
            <a:r>
              <a:rPr lang="en-US" sz="3200" b="1" dirty="0" smtClean="0">
                <a:latin typeface="Arial"/>
                <a:cs typeface="Arial"/>
              </a:rPr>
              <a:t>ourts.</a:t>
            </a:r>
          </a:p>
          <a:p>
            <a:pPr marL="0" indent="0">
              <a:buNone/>
            </a:pPr>
            <a:endParaRPr lang="en-US" sz="3200" b="1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40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23C33"/>
                </a:solidFill>
                <a:latin typeface="Arial"/>
                <a:cs typeface="Arial"/>
              </a:rPr>
              <a:t>Appellate Courts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at the </a:t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Highest Level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Arial"/>
                <a:cs typeface="Arial"/>
              </a:rPr>
              <a:t>Texas is one of only two states with two “supreme” courts. </a:t>
            </a:r>
          </a:p>
          <a:p>
            <a:pPr marL="742950" indent="-280988">
              <a:buNone/>
            </a:pPr>
            <a:r>
              <a:rPr lang="en-US" sz="3200" b="1" dirty="0" smtClean="0">
                <a:latin typeface="Arial"/>
                <a:cs typeface="Arial"/>
              </a:rPr>
              <a:t>• </a:t>
            </a:r>
            <a:r>
              <a:rPr lang="en-US" sz="3200" b="1" dirty="0" smtClean="0">
                <a:latin typeface="Arial"/>
                <a:cs typeface="Arial"/>
              </a:rPr>
              <a:t>The </a:t>
            </a:r>
            <a:r>
              <a:rPr lang="en-US" sz="3200" b="1" dirty="0" smtClean="0">
                <a:solidFill>
                  <a:srgbClr val="A23C33"/>
                </a:solidFill>
                <a:latin typeface="Arial"/>
                <a:cs typeface="Arial"/>
              </a:rPr>
              <a:t>Texas Supreme Court </a:t>
            </a:r>
            <a:r>
              <a:rPr lang="en-US" sz="3200" b="1" dirty="0" smtClean="0">
                <a:latin typeface="Arial"/>
                <a:cs typeface="Arial"/>
              </a:rPr>
              <a:t>is the highest </a:t>
            </a:r>
            <a:r>
              <a:rPr lang="en-US" sz="3200" b="1" dirty="0" smtClean="0">
                <a:latin typeface="Arial"/>
                <a:cs typeface="Arial"/>
              </a:rPr>
              <a:t>court </a:t>
            </a:r>
            <a:r>
              <a:rPr lang="en-US" sz="3200" b="1" dirty="0" smtClean="0">
                <a:latin typeface="Arial"/>
                <a:cs typeface="Arial"/>
              </a:rPr>
              <a:t>for </a:t>
            </a:r>
            <a:r>
              <a:rPr lang="en-US" sz="3200" b="1" dirty="0" smtClean="0">
                <a:solidFill>
                  <a:srgbClr val="A23C33"/>
                </a:solidFill>
                <a:latin typeface="Arial"/>
                <a:cs typeface="Arial"/>
              </a:rPr>
              <a:t>civil appeals.</a:t>
            </a:r>
          </a:p>
          <a:p>
            <a:pPr marL="742950" indent="-280988">
              <a:buNone/>
            </a:pPr>
            <a:r>
              <a:rPr lang="en-US" sz="3200" b="1" dirty="0" smtClean="0">
                <a:latin typeface="Arial"/>
                <a:cs typeface="Arial"/>
              </a:rPr>
              <a:t>• </a:t>
            </a:r>
            <a:r>
              <a:rPr lang="en-US" sz="3200" b="1" dirty="0" smtClean="0">
                <a:latin typeface="Arial"/>
                <a:cs typeface="Arial"/>
              </a:rPr>
              <a:t>The </a:t>
            </a:r>
            <a:r>
              <a:rPr lang="en-US" sz="3200" b="1" dirty="0" smtClean="0">
                <a:solidFill>
                  <a:srgbClr val="A23C33"/>
                </a:solidFill>
                <a:latin typeface="Arial"/>
                <a:cs typeface="Arial"/>
              </a:rPr>
              <a:t>Texas Court of Criminal Appeals </a:t>
            </a:r>
            <a:r>
              <a:rPr lang="en-US" sz="3200" b="1" dirty="0" smtClean="0">
                <a:latin typeface="Arial"/>
                <a:cs typeface="Arial"/>
              </a:rPr>
              <a:t>is the highest court for </a:t>
            </a:r>
            <a:r>
              <a:rPr lang="en-US" sz="3200" b="1" dirty="0" smtClean="0">
                <a:solidFill>
                  <a:srgbClr val="A23C33"/>
                </a:solidFill>
                <a:latin typeface="Arial"/>
                <a:cs typeface="Arial"/>
              </a:rPr>
              <a:t>criminal appeals</a:t>
            </a:r>
            <a:r>
              <a:rPr lang="en-US" sz="3200" b="1" dirty="0" smtClean="0">
                <a:latin typeface="Arial"/>
                <a:cs typeface="Arial"/>
              </a:rPr>
              <a:t>.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1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8"/>
          <p:cNvSpPr>
            <a:spLocks noChangeArrowheads="1"/>
          </p:cNvSpPr>
          <p:nvPr/>
        </p:nvSpPr>
        <p:spPr bwMode="auto">
          <a:xfrm>
            <a:off x="60325" y="78846"/>
            <a:ext cx="12131675" cy="51752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2925763" y="263333"/>
            <a:ext cx="6400800" cy="2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COURT STRUCTURE OF TEXAS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685800"/>
            <a:ext cx="59944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Texas 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Court of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Criminal Appeals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           </a:t>
            </a: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court, 9 judges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</a:t>
            </a:r>
            <a:endParaRPr lang="en-US" alt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400" y="685800"/>
            <a:ext cx="50800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  Supreme Court of Texas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court, 9 justices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V="1">
            <a:off x="3559244" y="1562500"/>
            <a:ext cx="0" cy="244476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4359344" y="1806978"/>
            <a:ext cx="0" cy="14816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3559245" y="1807510"/>
            <a:ext cx="8001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7728749" y="1812502"/>
            <a:ext cx="0" cy="14816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7734301" y="1812500"/>
            <a:ext cx="8001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 flipV="1">
            <a:off x="8534400" y="1562500"/>
            <a:ext cx="0" cy="250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3556000" y="1591604"/>
            <a:ext cx="914400" cy="3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Civil Appeals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7518401" y="1585415"/>
            <a:ext cx="1060449" cy="18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Criminal Appeals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1200" y="1981200"/>
            <a:ext cx="5283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Courts of Appeals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 courts, 80 justices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H="1" flipV="1">
            <a:off x="8654488" y="1578778"/>
            <a:ext cx="14272" cy="184069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 rot="16200000">
            <a:off x="8159382" y="2195359"/>
            <a:ext cx="1397493" cy="24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Death Penalty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 flipV="1">
            <a:off x="6084233" y="2733373"/>
            <a:ext cx="0" cy="250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94120" y="2964665"/>
            <a:ext cx="5486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District Courts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469 courts, 469 judges</a:t>
            </a:r>
            <a:endParaRPr lang="en-US" altLang="en-US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H="1" flipV="1">
            <a:off x="3011407" y="2304430"/>
            <a:ext cx="7135" cy="229729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>
            <a:off x="3000258" y="2318975"/>
            <a:ext cx="268019" cy="3834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11187" y="4020196"/>
            <a:ext cx="57912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County-Level Courts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518 courts, 518 judges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2927517" y="5707937"/>
            <a:ext cx="0" cy="22225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V="1">
            <a:off x="4402305" y="5485688"/>
            <a:ext cx="0" cy="222249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20092" y="5500668"/>
            <a:ext cx="3555108" cy="97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Justice of the Peace Courts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802 courts, 802 judges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197600" y="5486400"/>
            <a:ext cx="41656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Municipal Courts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938 courts, 1,326 judges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 flipV="1">
            <a:off x="5994400" y="5105400"/>
            <a:ext cx="0" cy="250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>
            <a:off x="3251200" y="5334000"/>
            <a:ext cx="5715267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40"/>
          <p:cNvSpPr>
            <a:spLocks noChangeShapeType="1"/>
          </p:cNvSpPr>
          <p:nvPr/>
        </p:nvSpPr>
        <p:spPr bwMode="auto">
          <a:xfrm>
            <a:off x="3225535" y="5338543"/>
            <a:ext cx="0" cy="14816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40"/>
          <p:cNvSpPr>
            <a:spLocks noChangeShapeType="1"/>
          </p:cNvSpPr>
          <p:nvPr/>
        </p:nvSpPr>
        <p:spPr bwMode="auto">
          <a:xfrm>
            <a:off x="8940972" y="5333555"/>
            <a:ext cx="0" cy="14816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0426" y="271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100459" y="5094005"/>
            <a:ext cx="21406" cy="214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57750" y="6478228"/>
            <a:ext cx="1607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Numbers as of 1/2018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1564983" y="6043749"/>
            <a:ext cx="62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14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entury Gothic"/>
                <a:cs typeface="Century Gothic"/>
              </a:rPr>
              <a:t>I Know Someone Who…</a:t>
            </a:r>
            <a:endParaRPr lang="en-US" b="1" i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Kasper\AppData\Local\Microsoft\Windows\Temporary Internet Files\Content.IE5\6DSWJ2M3\question-mark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0518"/>
            <a:ext cx="304800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2709" y="3197502"/>
            <a:ext cx="1102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See if you can tell what court would hear </a:t>
            </a:r>
          </a:p>
          <a:p>
            <a:r>
              <a:rPr lang="en-US" sz="3600" b="1" dirty="0" smtClean="0">
                <a:latin typeface="Times New Roman"/>
                <a:cs typeface="Times New Roman"/>
              </a:rPr>
              <a:t>each of the following cases. 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2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entury Gothic"/>
                <a:cs typeface="Century Gothic"/>
              </a:rPr>
              <a:t>I Know Someone Who…</a:t>
            </a:r>
            <a:endParaRPr lang="en-US" b="1" i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Kasper\AppData\Local\Microsoft\Windows\Temporary Internet Files\Content.IE5\6DSWJ2M3\question-mark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2133" y="2828836"/>
            <a:ext cx="7483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upset because he found out that his parents were filing for divorce.</a:t>
            </a:r>
          </a:p>
          <a:p>
            <a:pPr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court would hear this case?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23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entury Gothic"/>
                <a:cs typeface="Century Gothic"/>
              </a:rPr>
              <a:t>I Know Someone Who…</a:t>
            </a:r>
            <a:endParaRPr lang="en-US" b="1" i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Kasper\AppData\Local\Microsoft\Windows\Temporary Internet Files\Content.IE5\6DSWJ2M3\question-mark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2133" y="2828836"/>
            <a:ext cx="74837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Stole several video games from a store and faced a fine of $700 and </a:t>
            </a:r>
          </a:p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six months in jail.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court would hear this case?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2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entury Gothic"/>
                <a:cs typeface="Century Gothic"/>
              </a:rPr>
              <a:t>I Know Someone Who…</a:t>
            </a:r>
            <a:endParaRPr lang="en-US" b="1" i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Kasper\AppData\Local\Microsoft\Windows\Temporary Internet Files\Content.IE5\6DSWJ2M3\question-mark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7" y="-33338"/>
            <a:ext cx="304800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1" y="2828836"/>
            <a:ext cx="9120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 around with a bad crowd who convinced him to spray paint the side of a building. The owner of the building caught him and sued him for the $150 in damage he’d caused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court would hear this case?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entury Gothic"/>
                <a:cs typeface="Century Gothic"/>
              </a:rPr>
              <a:t>I Know Someone Who…</a:t>
            </a:r>
            <a:endParaRPr lang="en-US" b="1" i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Kasper\AppData\Local\Microsoft\Windows\Temporary Internet Files\Content.IE5\6DSWJ2M3\question-mark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7" y="-33338"/>
            <a:ext cx="304800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2133" y="2828836"/>
            <a:ext cx="7483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a ticket because his dog was not on a leash at a city dog park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 would hear this case?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19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66757" y="532438"/>
            <a:ext cx="9931079" cy="520840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82503" y="624110"/>
            <a:ext cx="9722111" cy="128089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tabLst>
                <a:tab pos="9144000" algn="r"/>
              </a:tabLst>
            </a:pP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Let’s look back at Lesson 1 before we move forward: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65112" y="1994370"/>
            <a:ext cx="9839503" cy="374414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Do you remember what the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Rule of Law </a:t>
            </a:r>
            <a:r>
              <a:rPr lang="en-US" sz="3200" b="1" dirty="0" smtClean="0"/>
              <a:t>is?</a:t>
            </a:r>
          </a:p>
          <a:p>
            <a:pPr>
              <a:spcAft>
                <a:spcPts val="600"/>
              </a:spcAft>
            </a:pPr>
            <a:r>
              <a:rPr lang="en-US" sz="3200" b="1" dirty="0" smtClean="0"/>
              <a:t>A system of self-government in which everyone is required to follow the law and everyone is treated equally under the law.</a:t>
            </a:r>
          </a:p>
          <a:p>
            <a:pPr>
              <a:spcAft>
                <a:spcPts val="600"/>
              </a:spcAft>
            </a:pPr>
            <a:r>
              <a:rPr lang="en-US" sz="3200" b="1" dirty="0" smtClean="0"/>
              <a:t>The </a:t>
            </a:r>
            <a:r>
              <a:rPr lang="en-US" sz="3200" b="1" i="1" dirty="0" smtClean="0"/>
              <a:t>courts</a:t>
            </a:r>
            <a:r>
              <a:rPr lang="en-US" sz="3200" b="1" dirty="0" smtClean="0"/>
              <a:t> uphold the Rule of Law.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504614" y="6383383"/>
            <a:ext cx="4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entury Gothic"/>
                <a:cs typeface="Century Gothic"/>
              </a:rPr>
              <a:t>I Know Someone Who…</a:t>
            </a:r>
            <a:endParaRPr lang="en-US" b="1" i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Kasper\AppData\Local\Microsoft\Windows\Temporary Internet Files\Content.IE5\6DSWJ2M3\question-mark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7" y="-33338"/>
            <a:ext cx="304800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2133" y="2828836"/>
            <a:ext cx="7483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convicted of a felony (serious crime) and appealed his case.</a:t>
            </a:r>
          </a:p>
          <a:p>
            <a:pPr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court would hear this case?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4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entury Gothic"/>
                <a:cs typeface="Century Gothic"/>
              </a:rPr>
              <a:t>I Know Someone Who…</a:t>
            </a:r>
            <a:endParaRPr lang="en-US" b="1" i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Kasper\AppData\Local\Microsoft\Windows\Temporary Internet Files\Content.IE5\6DSWJ2M3\question-mark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7" y="-33338"/>
            <a:ext cx="304800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2133" y="2828836"/>
            <a:ext cx="7483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Lost his appeal of a felony conviction and decided to appeal a second time.</a:t>
            </a:r>
          </a:p>
          <a:p>
            <a:pPr>
              <a:defRPr/>
            </a:pP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 would hear this case?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55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entury Gothic"/>
                <a:cs typeface="Century Gothic"/>
              </a:rPr>
              <a:t>I Know Someone Who…</a:t>
            </a:r>
            <a:endParaRPr lang="en-US" b="1" i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Kasper\AppData\Local\Microsoft\Windows\Temporary Internet Files\Content.IE5\6DSWJ2M3\question-mark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7" y="-33338"/>
            <a:ext cx="304800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2133" y="2828836"/>
            <a:ext cx="74837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just learned to drive and was pulled over by a police officer for speeding in a school zone.</a:t>
            </a:r>
          </a:p>
          <a:p>
            <a:pPr>
              <a:defRPr/>
            </a:pPr>
            <a:endParaRPr lang="en-US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 would hear this case?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96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entury Gothic"/>
                <a:cs typeface="Century Gothic"/>
              </a:rPr>
              <a:t>I Know Someone Who…</a:t>
            </a:r>
            <a:endParaRPr lang="en-US" b="1" i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Kasper\AppData\Local\Microsoft\Windows\Temporary Internet Files\Content.IE5\6DSWJ2M3\question-mark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7" y="-33338"/>
            <a:ext cx="304800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07399" y="2828836"/>
            <a:ext cx="7808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Wrote false things about Suzy on Facebook and Suzy sued her for $100,000 and won. My friend appealed her case to the highest court in Texas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 would hear this case?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46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 Quick Look at </a:t>
            </a:r>
            <a:r>
              <a:rPr lang="en-US" b="1" dirty="0" smtClean="0">
                <a:solidFill>
                  <a:srgbClr val="A23C33"/>
                </a:solidFill>
                <a:latin typeface="Arial"/>
                <a:cs typeface="Arial"/>
              </a:rPr>
              <a:t>Federal Courts</a:t>
            </a:r>
            <a:endParaRPr lang="en-US" b="1" dirty="0">
              <a:solidFill>
                <a:srgbClr val="A23C33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476" y="2466825"/>
            <a:ext cx="9848508" cy="3755054"/>
          </a:xfrm>
        </p:spPr>
        <p:txBody>
          <a:bodyPr/>
          <a:lstStyle/>
          <a:p>
            <a:pPr marL="227013" indent="-227013">
              <a:buNone/>
            </a:pPr>
            <a:r>
              <a:rPr lang="en-US" sz="2800" b="1" dirty="0" smtClean="0">
                <a:latin typeface="Arial"/>
                <a:cs typeface="Arial"/>
              </a:rPr>
              <a:t>• The </a:t>
            </a:r>
            <a:r>
              <a:rPr lang="en-US" sz="2800" b="1" dirty="0">
                <a:latin typeface="Arial"/>
                <a:cs typeface="Arial"/>
              </a:rPr>
              <a:t>U.S. Constitution is the supreme law of the land in the United States.  </a:t>
            </a:r>
          </a:p>
          <a:p>
            <a:pPr marL="227013" indent="-227013">
              <a:buNone/>
            </a:pPr>
            <a:r>
              <a:rPr lang="en-US" sz="2800" b="1" dirty="0" smtClean="0">
                <a:latin typeface="Arial"/>
                <a:cs typeface="Arial"/>
              </a:rPr>
              <a:t>• It </a:t>
            </a:r>
            <a:r>
              <a:rPr lang="en-US" sz="2800" b="1" dirty="0">
                <a:latin typeface="Arial"/>
                <a:cs typeface="Arial"/>
              </a:rPr>
              <a:t>creates a </a:t>
            </a:r>
            <a:r>
              <a:rPr lang="en-US" sz="2800" b="1" dirty="0">
                <a:solidFill>
                  <a:srgbClr val="A23C33"/>
                </a:solidFill>
                <a:latin typeface="Arial"/>
                <a:cs typeface="Arial"/>
              </a:rPr>
              <a:t>federal system of government </a:t>
            </a:r>
            <a:r>
              <a:rPr lang="en-US" sz="2800" b="1" dirty="0">
                <a:latin typeface="Arial"/>
                <a:cs typeface="Arial"/>
              </a:rPr>
              <a:t>in which power is shared between the federal government and the state governments.  </a:t>
            </a:r>
          </a:p>
          <a:p>
            <a:pPr marL="227013" indent="-227013">
              <a:buNone/>
            </a:pPr>
            <a:r>
              <a:rPr lang="en-US" sz="2800" b="1" dirty="0" smtClean="0">
                <a:latin typeface="Arial"/>
                <a:cs typeface="Arial"/>
              </a:rPr>
              <a:t>• Due </a:t>
            </a:r>
            <a:r>
              <a:rPr lang="en-US" sz="2800" b="1" dirty="0">
                <a:latin typeface="Arial"/>
                <a:cs typeface="Arial"/>
              </a:rPr>
              <a:t>to this federalism</a:t>
            </a:r>
            <a:r>
              <a:rPr lang="en-US" sz="2800" b="1" dirty="0" smtClean="0">
                <a:latin typeface="Arial"/>
                <a:cs typeface="Arial"/>
              </a:rPr>
              <a:t>, the </a:t>
            </a:r>
            <a:r>
              <a:rPr lang="en-US" sz="2800" b="1" dirty="0">
                <a:latin typeface="Arial"/>
                <a:cs typeface="Arial"/>
              </a:rPr>
              <a:t>federal government and each of the state governments have their own court systems.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43360" y="6444343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51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What Kinds of Cases Do 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solidFill>
                  <a:srgbClr val="A23C33"/>
                </a:solidFill>
                <a:latin typeface="Arial"/>
                <a:cs typeface="Arial"/>
              </a:rPr>
              <a:t>Federal Courts </a:t>
            </a:r>
            <a:r>
              <a:rPr lang="en-US" b="1" dirty="0" smtClean="0">
                <a:latin typeface="Arial"/>
                <a:cs typeface="Arial"/>
              </a:rPr>
              <a:t>Hear?</a:t>
            </a:r>
            <a:endParaRPr lang="en-US" b="1" dirty="0">
              <a:solidFill>
                <a:srgbClr val="A23C33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476" y="2466825"/>
            <a:ext cx="9848508" cy="3755054"/>
          </a:xfrm>
        </p:spPr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Cases that deal with </a:t>
            </a:r>
            <a:r>
              <a:rPr lang="en-US" sz="2800" b="1" dirty="0">
                <a:solidFill>
                  <a:srgbClr val="A23C33"/>
                </a:solidFill>
                <a:latin typeface="Arial"/>
                <a:cs typeface="Arial"/>
              </a:rPr>
              <a:t>whether a law is constitutional under the U.S. Constitution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(for example, if a law passed by the Texas Legislature is in conflict with an individual’s right to free speech).</a:t>
            </a:r>
          </a:p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Cases that involve </a:t>
            </a:r>
            <a:r>
              <a:rPr lang="en-US" sz="2800" b="1" dirty="0">
                <a:solidFill>
                  <a:srgbClr val="A23C33"/>
                </a:solidFill>
                <a:latin typeface="Arial"/>
                <a:cs typeface="Arial"/>
              </a:rPr>
              <a:t>laws and treaties of the United States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r>
              <a:rPr lang="en-US" sz="2800" b="1" dirty="0">
                <a:solidFill>
                  <a:srgbClr val="A23C33"/>
                </a:solidFill>
                <a:latin typeface="Arial"/>
                <a:cs typeface="Arial"/>
              </a:rPr>
              <a:t>Disputes between two or more states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4651" y="6488668"/>
            <a:ext cx="46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2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444" y="277024"/>
            <a:ext cx="4563112" cy="6001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04023" y="6392092"/>
            <a:ext cx="68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26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9905" y="943194"/>
            <a:ext cx="96181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TAMING</a:t>
            </a:r>
            <a:r>
              <a:rPr lang="en-US" sz="4800" b="1" i="1" dirty="0">
                <a:ln w="1905"/>
                <a:solidFill>
                  <a:srgbClr val="9832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 </a:t>
            </a:r>
            <a:r>
              <a:rPr lang="en-US" sz="4800" b="1" i="1" dirty="0" smtClean="0">
                <a:ln w="1905"/>
                <a:solidFill>
                  <a:srgbClr val="9832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TEXAS </a:t>
            </a:r>
            <a:r>
              <a:rPr lang="en-US" sz="48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Books</a:t>
            </a:r>
            <a:r>
              <a:rPr lang="en-US" sz="4800" b="1" i="1" dirty="0" smtClean="0">
                <a:ln w="1905"/>
                <a:solidFill>
                  <a:srgbClr val="9832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> </a:t>
            </a:r>
            <a:r>
              <a:rPr lang="en-US" sz="4800" b="1" dirty="0">
                <a:ln w="1905"/>
                <a:solidFill>
                  <a:srgbClr val="9832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  <a:t/>
            </a:r>
            <a:br>
              <a:rPr lang="en-US" sz="4800" b="1" dirty="0">
                <a:ln w="1905"/>
                <a:solidFill>
                  <a:srgbClr val="9832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thelas Regular"/>
                <a:cs typeface="Athelas Regular"/>
              </a:rPr>
            </a:b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5" name="Content Placeholder 9" descr="TT 2 Front 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443"/>
          <a:stretch>
            <a:fillRect/>
          </a:stretch>
        </p:blipFill>
        <p:spPr>
          <a:xfrm>
            <a:off x="4254761" y="1693579"/>
            <a:ext cx="3620278" cy="5046366"/>
          </a:xfrm>
          <a:prstGeom prst="rect">
            <a:avLst/>
          </a:prstGeom>
        </p:spPr>
      </p:pic>
      <p:pic>
        <p:nvPicPr>
          <p:cNvPr id="6" name="Picture 5" descr="TT Front Cover Design5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7" y="1693580"/>
            <a:ext cx="3938523" cy="5025012"/>
          </a:xfrm>
          <a:prstGeom prst="rect">
            <a:avLst/>
          </a:prstGeom>
        </p:spPr>
      </p:pic>
      <p:pic>
        <p:nvPicPr>
          <p:cNvPr id="2" name="Picture 1" descr="Screen Shot 2020-02-12 at 11.28.5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67" y="1691355"/>
            <a:ext cx="4116615" cy="50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Who Makes Sure </a:t>
            </a:r>
            <a:r>
              <a:rPr lang="en-US" b="1" dirty="0">
                <a:latin typeface="Century Gothic"/>
                <a:cs typeface="Century Gothic"/>
              </a:rPr>
              <a:t>E</a:t>
            </a:r>
            <a:r>
              <a:rPr lang="en-US" b="1" dirty="0" smtClean="0">
                <a:latin typeface="Century Gothic"/>
                <a:cs typeface="Century Gothic"/>
              </a:rPr>
              <a:t>veryone is </a:t>
            </a:r>
            <a:br>
              <a:rPr lang="en-US" b="1" dirty="0" smtClean="0">
                <a:latin typeface="Century Gothic"/>
                <a:cs typeface="Century Gothic"/>
              </a:rPr>
            </a:br>
            <a:r>
              <a:rPr lang="en-US" b="1" dirty="0" smtClean="0">
                <a:latin typeface="Century Gothic"/>
                <a:cs typeface="Century Gothic"/>
              </a:rPr>
              <a:t>Treated </a:t>
            </a:r>
            <a:r>
              <a:rPr lang="en-US" b="1" dirty="0">
                <a:latin typeface="Century Gothic"/>
                <a:cs typeface="Century Gothic"/>
              </a:rPr>
              <a:t>E</a:t>
            </a:r>
            <a:r>
              <a:rPr lang="en-US" b="1" dirty="0" smtClean="0">
                <a:latin typeface="Century Gothic"/>
                <a:cs typeface="Century Gothic"/>
              </a:rPr>
              <a:t>qually under Texas Law?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The Texas Constitution set up a court system that includes </a:t>
            </a:r>
            <a:r>
              <a:rPr lang="en-US" sz="3200" b="1" dirty="0" smtClean="0">
                <a:solidFill>
                  <a:srgbClr val="9B2D1F"/>
                </a:solidFill>
                <a:latin typeface="Arial"/>
                <a:cs typeface="Arial"/>
              </a:rPr>
              <a:t>judges</a:t>
            </a:r>
            <a:r>
              <a:rPr lang="en-US" sz="3200" b="1" dirty="0" smtClean="0">
                <a:latin typeface="Arial"/>
                <a:cs typeface="Arial"/>
              </a:rPr>
              <a:t> elected by the people and </a:t>
            </a:r>
            <a:r>
              <a:rPr lang="en-US" sz="3200" b="1" dirty="0" smtClean="0">
                <a:solidFill>
                  <a:srgbClr val="9B2D1F"/>
                </a:solidFill>
                <a:latin typeface="Arial"/>
                <a:cs typeface="Arial"/>
              </a:rPr>
              <a:t>juries</a:t>
            </a:r>
            <a:r>
              <a:rPr lang="en-US" sz="3200" b="1" dirty="0" smtClean="0">
                <a:latin typeface="Arial"/>
                <a:cs typeface="Arial"/>
              </a:rPr>
              <a:t> made up of the people themselves.</a:t>
            </a:r>
          </a:p>
          <a:p>
            <a:r>
              <a:rPr lang="en-US" sz="3200" b="1" dirty="0" smtClean="0">
                <a:latin typeface="Arial"/>
                <a:cs typeface="Arial"/>
              </a:rPr>
              <a:t>The court system has different </a:t>
            </a:r>
            <a:r>
              <a:rPr lang="en-US" sz="3200" b="1" dirty="0" smtClean="0">
                <a:solidFill>
                  <a:srgbClr val="A23C33"/>
                </a:solidFill>
                <a:latin typeface="Arial"/>
                <a:cs typeface="Arial"/>
              </a:rPr>
              <a:t>kinds and </a:t>
            </a:r>
            <a:r>
              <a:rPr lang="en-US" sz="3200" b="1" dirty="0" smtClean="0">
                <a:solidFill>
                  <a:schemeClr val="accent4"/>
                </a:solidFill>
                <a:latin typeface="Arial"/>
                <a:cs typeface="Arial"/>
              </a:rPr>
              <a:t>levels of courts </a:t>
            </a:r>
            <a:r>
              <a:rPr lang="en-US" sz="3200" b="1" dirty="0" smtClean="0">
                <a:latin typeface="Arial"/>
                <a:cs typeface="Arial"/>
              </a:rPr>
              <a:t>to make sure decisions follow the law.</a:t>
            </a:r>
            <a:endParaRPr lang="en-US" sz="3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20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What </a:t>
            </a:r>
            <a:r>
              <a:rPr lang="en-US" b="1" dirty="0">
                <a:latin typeface="Century Gothic"/>
                <a:cs typeface="Century Gothic"/>
              </a:rPr>
              <a:t>i</a:t>
            </a:r>
            <a:r>
              <a:rPr lang="en-US" b="1" dirty="0" smtClean="0">
                <a:latin typeface="Century Gothic"/>
                <a:cs typeface="Century Gothic"/>
              </a:rPr>
              <a:t>s the Difference between </a:t>
            </a:r>
            <a:r>
              <a:rPr lang="en-US" b="1" dirty="0" smtClean="0">
                <a:solidFill>
                  <a:srgbClr val="A23C33"/>
                </a:solidFill>
                <a:latin typeface="Century Gothic"/>
                <a:cs typeface="Century Gothic"/>
              </a:rPr>
              <a:t>Civil Law </a:t>
            </a:r>
            <a:r>
              <a:rPr lang="en-US" b="1" dirty="0" smtClean="0">
                <a:latin typeface="Century Gothic"/>
                <a:cs typeface="Century Gothic"/>
              </a:rPr>
              <a:t>and </a:t>
            </a:r>
            <a:r>
              <a:rPr lang="en-US" b="1" dirty="0" smtClean="0">
                <a:solidFill>
                  <a:srgbClr val="A23C33"/>
                </a:solidFill>
                <a:latin typeface="Century Gothic"/>
                <a:cs typeface="Century Gothic"/>
              </a:rPr>
              <a:t>Criminal Law</a:t>
            </a:r>
            <a:r>
              <a:rPr lang="en-US" b="1" dirty="0" smtClean="0">
                <a:latin typeface="Century Gothic"/>
                <a:cs typeface="Century Gothic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7465"/>
            <a:ext cx="9580763" cy="3511073"/>
          </a:xfrm>
        </p:spPr>
        <p:txBody>
          <a:bodyPr/>
          <a:lstStyle/>
          <a:p>
            <a:r>
              <a:rPr lang="en-US" b="1" dirty="0" smtClean="0">
                <a:solidFill>
                  <a:srgbClr val="9B2D1F"/>
                </a:solidFill>
                <a:latin typeface="Arial"/>
                <a:cs typeface="Arial"/>
              </a:rPr>
              <a:t>Civil Law </a:t>
            </a:r>
            <a:r>
              <a:rPr lang="en-US" b="1" dirty="0" smtClean="0">
                <a:latin typeface="Arial"/>
                <a:cs typeface="Arial"/>
              </a:rPr>
              <a:t>involves private disputes between individuals or organizations. One sues another to receive compensation for harm they claim was done, and the court either awards the compensation or does not. </a:t>
            </a:r>
          </a:p>
          <a:p>
            <a:r>
              <a:rPr lang="en-US" b="1" dirty="0" smtClean="0">
                <a:solidFill>
                  <a:srgbClr val="9B2D1F"/>
                </a:solidFill>
                <a:latin typeface="Arial"/>
                <a:cs typeface="Arial"/>
              </a:rPr>
              <a:t>Criminal Law </a:t>
            </a:r>
            <a:r>
              <a:rPr lang="en-US" b="1" dirty="0">
                <a:latin typeface="Arial"/>
                <a:cs typeface="Arial"/>
              </a:rPr>
              <a:t>involves </a:t>
            </a:r>
            <a:r>
              <a:rPr lang="en-US" b="1" dirty="0" smtClean="0">
                <a:latin typeface="Arial"/>
                <a:cs typeface="Arial"/>
              </a:rPr>
              <a:t>deliberate or reckless acts that break one or more of society’s rules. </a:t>
            </a:r>
            <a:r>
              <a:rPr lang="en-US" b="1" dirty="0">
                <a:latin typeface="Arial"/>
                <a:cs typeface="Arial"/>
              </a:rPr>
              <a:t>A person accused of a </a:t>
            </a:r>
            <a:r>
              <a:rPr lang="en-US" b="1" dirty="0" smtClean="0">
                <a:latin typeface="Arial"/>
                <a:cs typeface="Arial"/>
              </a:rPr>
              <a:t>criminal </a:t>
            </a:r>
            <a:r>
              <a:rPr lang="en-US" b="1" dirty="0">
                <a:latin typeface="Arial"/>
                <a:cs typeface="Arial"/>
              </a:rPr>
              <a:t>act is taken to court by the community or state, tried by a jury, and found either guilty or not guilty</a:t>
            </a:r>
            <a:r>
              <a:rPr lang="en-US" b="1" dirty="0" smtClean="0">
                <a:latin typeface="Arial"/>
                <a:cs typeface="Arial"/>
              </a:rPr>
              <a:t>. The punishment for guilty verdicts is defined by the laws.</a:t>
            </a:r>
            <a:endParaRPr lang="en-US" b="1" dirty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0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448" y="982665"/>
            <a:ext cx="9601200" cy="1303337"/>
          </a:xfrm>
        </p:spPr>
        <p:txBody>
          <a:bodyPr/>
          <a:lstStyle/>
          <a:p>
            <a:r>
              <a:rPr lang="en-US" sz="4000" b="1" dirty="0" smtClean="0">
                <a:latin typeface="Century Gothic"/>
                <a:cs typeface="Century Gothic"/>
              </a:rPr>
              <a:t>What is the Difference between a </a:t>
            </a:r>
            <a:br>
              <a:rPr lang="en-US" sz="4000" b="1" dirty="0" smtClean="0">
                <a:latin typeface="Century Gothic"/>
                <a:cs typeface="Century Gothic"/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Trial </a:t>
            </a:r>
            <a:r>
              <a:rPr lang="en-US" sz="4000" b="1" dirty="0">
                <a:solidFill>
                  <a:schemeClr val="accent4"/>
                </a:solidFill>
                <a:latin typeface="Century Gothic"/>
                <a:cs typeface="Century Gothic"/>
              </a:rPr>
              <a:t>C</a:t>
            </a:r>
            <a:r>
              <a:rPr lang="en-US" sz="40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ourt </a:t>
            </a:r>
            <a:r>
              <a:rPr lang="en-US" sz="4000" b="1" dirty="0" smtClean="0">
                <a:latin typeface="Century Gothic"/>
                <a:cs typeface="Century Gothic"/>
              </a:rPr>
              <a:t>and an </a:t>
            </a:r>
            <a:r>
              <a:rPr lang="en-US" sz="4000" b="1" dirty="0" smtClean="0">
                <a:solidFill>
                  <a:srgbClr val="A23C33"/>
                </a:solidFill>
                <a:latin typeface="Century Gothic"/>
                <a:cs typeface="Century Gothic"/>
              </a:rPr>
              <a:t>Appellate Court</a:t>
            </a:r>
            <a:r>
              <a:rPr lang="en-US" sz="4000" b="1" dirty="0" smtClean="0">
                <a:latin typeface="Century Gothic"/>
                <a:cs typeface="Century Gothic"/>
              </a:rPr>
              <a:t>?</a:t>
            </a:r>
            <a:endParaRPr lang="en-US" sz="40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928" y="2557465"/>
            <a:ext cx="9660672" cy="360482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800" b="1" dirty="0" smtClean="0">
                <a:solidFill>
                  <a:schemeClr val="accent4"/>
                </a:solidFill>
                <a:latin typeface="Arial"/>
                <a:cs typeface="Arial"/>
              </a:rPr>
              <a:t> Trial Court </a:t>
            </a:r>
            <a:r>
              <a:rPr lang="en-US" sz="2800" b="1" dirty="0" smtClean="0">
                <a:latin typeface="Arial"/>
                <a:cs typeface="Arial"/>
              </a:rPr>
              <a:t>is where a civil or criminal case starts. Both </a:t>
            </a:r>
            <a:r>
              <a:rPr lang="en-US" sz="2800" b="1" dirty="0">
                <a:latin typeface="Arial"/>
                <a:cs typeface="Arial"/>
              </a:rPr>
              <a:t>sides present evidence </a:t>
            </a:r>
            <a:r>
              <a:rPr lang="en-US" sz="2800" b="1" dirty="0" smtClean="0">
                <a:latin typeface="Arial"/>
                <a:cs typeface="Arial"/>
              </a:rPr>
              <a:t>and witnesses to a </a:t>
            </a:r>
            <a:r>
              <a:rPr lang="en-US" sz="2800" b="1" i="1" dirty="0" smtClean="0">
                <a:latin typeface="Arial"/>
                <a:cs typeface="Arial"/>
              </a:rPr>
              <a:t>judge and jury </a:t>
            </a:r>
            <a:r>
              <a:rPr lang="en-US" sz="2800" b="1" dirty="0" smtClean="0">
                <a:latin typeface="Arial"/>
                <a:cs typeface="Arial"/>
              </a:rPr>
              <a:t>to tell </a:t>
            </a:r>
            <a:r>
              <a:rPr lang="en-US" sz="2800" b="1" dirty="0">
                <a:latin typeface="Arial"/>
                <a:cs typeface="Arial"/>
              </a:rPr>
              <a:t>their version of what happened. </a:t>
            </a:r>
          </a:p>
          <a:p>
            <a:r>
              <a:rPr lang="en-US" sz="2800" b="1" dirty="0" smtClean="0">
                <a:latin typeface="Arial"/>
                <a:cs typeface="Arial"/>
              </a:rPr>
              <a:t>If someone disagrees with a Trial Court’s decision, he or she can take (</a:t>
            </a:r>
            <a:r>
              <a:rPr lang="en-US" sz="2800" b="1" i="1" dirty="0" smtClean="0">
                <a:latin typeface="Arial"/>
                <a:cs typeface="Arial"/>
              </a:rPr>
              <a:t>appeal</a:t>
            </a:r>
            <a:r>
              <a:rPr lang="en-US" sz="2800" b="1" dirty="0" smtClean="0">
                <a:latin typeface="Arial"/>
                <a:cs typeface="Arial"/>
              </a:rPr>
              <a:t>) the case to an </a:t>
            </a:r>
            <a:r>
              <a:rPr lang="en-US" sz="2800" b="1" dirty="0" smtClean="0">
                <a:solidFill>
                  <a:srgbClr val="A23C33"/>
                </a:solidFill>
                <a:latin typeface="Arial"/>
                <a:cs typeface="Arial"/>
              </a:rPr>
              <a:t>Appellate Court</a:t>
            </a:r>
            <a:r>
              <a:rPr lang="en-US" sz="2800" b="1" dirty="0" smtClean="0">
                <a:latin typeface="Arial"/>
                <a:cs typeface="Arial"/>
              </a:rPr>
              <a:t>. </a:t>
            </a:r>
            <a:r>
              <a:rPr lang="en-US" sz="2800" b="1" dirty="0">
                <a:latin typeface="Arial"/>
                <a:cs typeface="Arial"/>
              </a:rPr>
              <a:t>T</a:t>
            </a:r>
            <a:r>
              <a:rPr lang="en-US" sz="2800" b="1" dirty="0" smtClean="0">
                <a:latin typeface="Arial"/>
                <a:cs typeface="Arial"/>
              </a:rPr>
              <a:t>here </a:t>
            </a:r>
            <a:r>
              <a:rPr lang="en-US" sz="2800" b="1" dirty="0">
                <a:latin typeface="Arial"/>
                <a:cs typeface="Arial"/>
              </a:rPr>
              <a:t>are no </a:t>
            </a:r>
            <a:r>
              <a:rPr lang="en-US" sz="2800" b="1" dirty="0" smtClean="0">
                <a:latin typeface="Arial"/>
                <a:cs typeface="Arial"/>
              </a:rPr>
              <a:t>witnesses and no jury, just a </a:t>
            </a:r>
            <a:r>
              <a:rPr lang="en-US" sz="2800" b="1" i="1" dirty="0" smtClean="0">
                <a:latin typeface="Arial"/>
                <a:cs typeface="Arial"/>
              </a:rPr>
              <a:t>panel of judges </a:t>
            </a:r>
            <a:r>
              <a:rPr lang="en-US" sz="2800" b="1" dirty="0" smtClean="0">
                <a:latin typeface="Arial"/>
                <a:cs typeface="Arial"/>
              </a:rPr>
              <a:t>who decide whether the trial court’s decision followed the law.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85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Which Courts </a:t>
            </a:r>
            <a:r>
              <a:rPr lang="en-US" b="1" dirty="0">
                <a:latin typeface="Century Gothic"/>
                <a:cs typeface="Century Gothic"/>
              </a:rPr>
              <a:t>D</a:t>
            </a:r>
            <a:r>
              <a:rPr lang="en-US" b="1" dirty="0" smtClean="0">
                <a:latin typeface="Century Gothic"/>
                <a:cs typeface="Century Gothic"/>
              </a:rPr>
              <a:t>o What in Texas? </a:t>
            </a:r>
            <a:endParaRPr lang="en-US" sz="3600" b="1" dirty="0">
              <a:solidFill>
                <a:srgbClr val="A23C33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/>
                <a:cs typeface="Arial"/>
              </a:rPr>
              <a:t>Before moving to the next slides, we’ll do a classroom exercise on the </a:t>
            </a:r>
            <a:r>
              <a:rPr lang="en-US" sz="3600" b="1" dirty="0" smtClean="0">
                <a:solidFill>
                  <a:schemeClr val="accent4"/>
                </a:solidFill>
                <a:latin typeface="Arial"/>
                <a:cs typeface="Arial"/>
              </a:rPr>
              <a:t>Texas Courts</a:t>
            </a:r>
            <a:r>
              <a:rPr lang="en-US" sz="3600" b="1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32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b="1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28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8"/>
          <p:cNvSpPr>
            <a:spLocks noChangeArrowheads="1"/>
          </p:cNvSpPr>
          <p:nvPr/>
        </p:nvSpPr>
        <p:spPr bwMode="auto">
          <a:xfrm>
            <a:off x="60325" y="78846"/>
            <a:ext cx="12131675" cy="51752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2925763" y="263333"/>
            <a:ext cx="6400800" cy="2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COURT STRUCTURE OF TEXAS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3838" y="697670"/>
            <a:ext cx="5969995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                         </a:t>
            </a:r>
            <a:endParaRPr lang="en-US" alt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4" y="685800"/>
            <a:ext cx="50800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V="1">
            <a:off x="3559244" y="1562500"/>
            <a:ext cx="0" cy="244476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4359344" y="1806978"/>
            <a:ext cx="0" cy="14816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3559245" y="1807510"/>
            <a:ext cx="8001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7728749" y="1812502"/>
            <a:ext cx="0" cy="14816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7734301" y="1812500"/>
            <a:ext cx="8001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 flipV="1">
            <a:off x="8534400" y="1562500"/>
            <a:ext cx="0" cy="250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3556000" y="1591604"/>
            <a:ext cx="914400" cy="3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7518401" y="1585415"/>
            <a:ext cx="1060449" cy="18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1200" y="1981200"/>
            <a:ext cx="5283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H="1" flipV="1">
            <a:off x="8654488" y="1578778"/>
            <a:ext cx="14272" cy="184069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 flipV="1">
            <a:off x="6084233" y="2733373"/>
            <a:ext cx="0" cy="250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94120" y="2964665"/>
            <a:ext cx="5486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en-US" altLang="en-US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H="1" flipV="1">
            <a:off x="3011407" y="2304430"/>
            <a:ext cx="7135" cy="229729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>
            <a:off x="3000258" y="2318975"/>
            <a:ext cx="268019" cy="3834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11187" y="4020196"/>
            <a:ext cx="57912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2927517" y="5707937"/>
            <a:ext cx="0" cy="22225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V="1">
            <a:off x="4402305" y="5485688"/>
            <a:ext cx="0" cy="222249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20092" y="5500668"/>
            <a:ext cx="3555108" cy="97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197600" y="5486400"/>
            <a:ext cx="41656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kumimoji="0" lang="en-US" alt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 flipV="1">
            <a:off x="5994400" y="5105400"/>
            <a:ext cx="0" cy="250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>
            <a:off x="3251200" y="5334000"/>
            <a:ext cx="5715267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40"/>
          <p:cNvSpPr>
            <a:spLocks noChangeShapeType="1"/>
          </p:cNvSpPr>
          <p:nvPr/>
        </p:nvSpPr>
        <p:spPr bwMode="auto">
          <a:xfrm>
            <a:off x="3225535" y="5338543"/>
            <a:ext cx="0" cy="14816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40"/>
          <p:cNvSpPr>
            <a:spLocks noChangeShapeType="1"/>
          </p:cNvSpPr>
          <p:nvPr/>
        </p:nvSpPr>
        <p:spPr bwMode="auto">
          <a:xfrm>
            <a:off x="8940972" y="5333555"/>
            <a:ext cx="0" cy="14816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0426" y="271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100459" y="5094005"/>
            <a:ext cx="21406" cy="214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7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/>
            </a:r>
            <a:br>
              <a:rPr lang="en-US" b="1" dirty="0" smtClean="0">
                <a:latin typeface="Century Gothic"/>
                <a:cs typeface="Century Gothic"/>
              </a:rPr>
            </a:br>
            <a:r>
              <a:rPr lang="en-US" b="1" dirty="0" smtClean="0">
                <a:latin typeface="Century Gothic"/>
                <a:cs typeface="Century Gothic"/>
              </a:rPr>
              <a:t>A Quick Summary of Texas Courts, Lowest to Highest</a:t>
            </a:r>
            <a:r>
              <a:rPr lang="en-US" b="1" dirty="0">
                <a:latin typeface="Century Gothic"/>
                <a:cs typeface="Century Gothic"/>
              </a:rPr>
              <a:t/>
            </a:r>
            <a:br>
              <a:rPr lang="en-US" b="1" dirty="0">
                <a:latin typeface="Century Gothic"/>
                <a:cs typeface="Century Gothic"/>
              </a:rPr>
            </a:br>
            <a:endParaRPr lang="en-US" sz="3600" b="1" dirty="0">
              <a:solidFill>
                <a:srgbClr val="A23C33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Cases </a:t>
            </a:r>
            <a:r>
              <a:rPr lang="en-US" sz="2800" b="1" dirty="0" smtClean="0">
                <a:latin typeface="Arial"/>
                <a:cs typeface="Arial"/>
              </a:rPr>
              <a:t>that involve </a:t>
            </a:r>
            <a:r>
              <a:rPr lang="en-US" sz="2800" b="1" dirty="0" smtClean="0">
                <a:solidFill>
                  <a:srgbClr val="A23C33"/>
                </a:solidFill>
                <a:latin typeface="Arial"/>
                <a:cs typeface="Arial"/>
              </a:rPr>
              <a:t>fines but no jail time </a:t>
            </a:r>
            <a:r>
              <a:rPr lang="en-US" sz="2800" b="1" dirty="0" smtClean="0">
                <a:latin typeface="Arial"/>
                <a:cs typeface="Arial"/>
              </a:rPr>
              <a:t>are handled by two kinds of local </a:t>
            </a:r>
            <a:r>
              <a:rPr lang="en-US" sz="2800" b="1" dirty="0" smtClean="0">
                <a:solidFill>
                  <a:srgbClr val="A23C33"/>
                </a:solidFill>
                <a:latin typeface="Arial"/>
                <a:cs typeface="Arial"/>
              </a:rPr>
              <a:t>trial courts</a:t>
            </a:r>
            <a:r>
              <a:rPr lang="en-US" sz="2800" b="1" dirty="0" smtClean="0">
                <a:latin typeface="Arial"/>
                <a:cs typeface="Arial"/>
              </a:rPr>
              <a:t>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1.</a:t>
            </a:r>
            <a:r>
              <a:rPr lang="en-US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en-US" sz="2800" b="1" u="sng" dirty="0" smtClean="0">
                <a:solidFill>
                  <a:schemeClr val="accent4"/>
                </a:solidFill>
                <a:latin typeface="Arial"/>
                <a:cs typeface="Arial"/>
              </a:rPr>
              <a:t>Justice (or Justice of the Peace) Courts</a:t>
            </a:r>
          </a:p>
          <a:p>
            <a:pPr lvl="1"/>
            <a:r>
              <a:rPr lang="en-US" sz="2400" b="1" dirty="0" smtClean="0">
                <a:latin typeface="Arial"/>
                <a:cs typeface="Arial"/>
              </a:rPr>
              <a:t>Traffic fines</a:t>
            </a:r>
          </a:p>
          <a:p>
            <a:pPr lvl="1"/>
            <a:r>
              <a:rPr lang="en-US" sz="2400" b="1" dirty="0" smtClean="0">
                <a:latin typeface="Arial"/>
                <a:cs typeface="Arial"/>
              </a:rPr>
              <a:t>School truancy cases</a:t>
            </a:r>
          </a:p>
          <a:p>
            <a:pPr lvl="1"/>
            <a:r>
              <a:rPr lang="en-US" sz="2400" b="1" dirty="0" smtClean="0">
                <a:latin typeface="Arial"/>
                <a:cs typeface="Arial"/>
              </a:rPr>
              <a:t>Civil lawsuits with damages up to $10,000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0220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241" y="916824"/>
            <a:ext cx="8123617" cy="104088"/>
          </a:xfrm>
        </p:spPr>
        <p:txBody>
          <a:bodyPr/>
          <a:lstStyle/>
          <a:p>
            <a:r>
              <a:rPr lang="en-US" sz="3200" b="1" i="1" dirty="0" smtClean="0">
                <a:solidFill>
                  <a:schemeClr val="tx1"/>
                </a:solidFill>
                <a:latin typeface="Arial"/>
                <a:cs typeface="Arial"/>
              </a:rPr>
              <a:t>Another kind of local </a:t>
            </a:r>
            <a:r>
              <a:rPr lang="en-US" sz="3200" b="1" i="1" dirty="0" smtClean="0">
                <a:solidFill>
                  <a:srgbClr val="A23C33"/>
                </a:solidFill>
                <a:latin typeface="Arial"/>
                <a:cs typeface="Arial"/>
              </a:rPr>
              <a:t>trial court</a:t>
            </a:r>
            <a:r>
              <a:rPr lang="en-US" sz="3200" b="1" i="1" dirty="0" smtClean="0">
                <a:solidFill>
                  <a:schemeClr val="tx1"/>
                </a:solidFill>
                <a:latin typeface="Arial"/>
                <a:cs typeface="Arial"/>
              </a:rPr>
              <a:t>…</a:t>
            </a:r>
            <a:endParaRPr lang="en-US" sz="3200" b="1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783" y="1202334"/>
            <a:ext cx="9686700" cy="4522714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2. </a:t>
            </a:r>
            <a:r>
              <a:rPr lang="en-US" sz="2800" b="1" u="sng" dirty="0" smtClean="0">
                <a:solidFill>
                  <a:schemeClr val="accent4"/>
                </a:solidFill>
                <a:latin typeface="Arial"/>
                <a:cs typeface="Arial"/>
              </a:rPr>
              <a:t>Municipal Courts</a:t>
            </a:r>
          </a:p>
          <a:p>
            <a:endParaRPr lang="en-US" b="1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lvl="1"/>
            <a:r>
              <a:rPr lang="en-US" sz="2800" b="1" dirty="0" smtClean="0">
                <a:latin typeface="Arial"/>
                <a:cs typeface="Arial"/>
              </a:rPr>
              <a:t>Criminal violations related to fire safety, public health, etc.</a:t>
            </a:r>
          </a:p>
          <a:p>
            <a:pPr lvl="1"/>
            <a:r>
              <a:rPr lang="en-US" sz="2800" b="1" dirty="0">
                <a:latin typeface="Arial"/>
                <a:cs typeface="Arial"/>
              </a:rPr>
              <a:t>M</a:t>
            </a:r>
            <a:r>
              <a:rPr lang="en-US" sz="2800" b="1" dirty="0" smtClean="0">
                <a:latin typeface="Arial"/>
                <a:cs typeface="Arial"/>
              </a:rPr>
              <a:t>isdemeanor cases (like theft of property worth less than $50 or driving while intoxicated) originating </a:t>
            </a:r>
            <a:r>
              <a:rPr lang="en-US" sz="2800" b="1" dirty="0">
                <a:latin typeface="Arial"/>
                <a:cs typeface="Arial"/>
              </a:rPr>
              <a:t>within city </a:t>
            </a:r>
            <a:r>
              <a:rPr lang="en-US" sz="2800" b="1" dirty="0" smtClean="0">
                <a:latin typeface="Arial"/>
                <a:cs typeface="Arial"/>
              </a:rPr>
              <a:t>limits.</a:t>
            </a:r>
          </a:p>
          <a:p>
            <a:pPr lvl="1"/>
            <a:r>
              <a:rPr lang="en-US" sz="2800" b="1" dirty="0" smtClean="0">
                <a:latin typeface="Arial"/>
                <a:cs typeface="Arial"/>
              </a:rPr>
              <a:t>Cases involving dangerous dogs.</a:t>
            </a:r>
          </a:p>
          <a:p>
            <a:pPr lvl="1"/>
            <a:endParaRPr lang="en-US" b="1" dirty="0" smtClean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5280" y="651401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42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fe9a66ffe469da655feb96e4aeff1f3715ac7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thm15="http://schemas.microsoft.com/office/thememl/2012/main" xmlns:a="http://schemas.openxmlformats.org/drawingml/2006/main" name="Wisp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NEW - Bracewell">
  <a:themeElements>
    <a:clrScheme name="BG - Blue">
      <a:dk1>
        <a:srgbClr val="000000"/>
      </a:dk1>
      <a:lt1>
        <a:srgbClr val="FFFFFF"/>
      </a:lt1>
      <a:dk2>
        <a:srgbClr val="00305E"/>
      </a:dk2>
      <a:lt2>
        <a:srgbClr val="4D4F53"/>
      </a:lt2>
      <a:accent1>
        <a:srgbClr val="5E9CAE"/>
      </a:accent1>
      <a:accent2>
        <a:srgbClr val="00305E"/>
      </a:accent2>
      <a:accent3>
        <a:srgbClr val="983222"/>
      </a:accent3>
      <a:accent4>
        <a:srgbClr val="FFA02F"/>
      </a:accent4>
      <a:accent5>
        <a:srgbClr val="6A963B"/>
      </a:accent5>
      <a:accent6>
        <a:srgbClr val="8FCAE7"/>
      </a:accent6>
      <a:hlink>
        <a:srgbClr val="4D4F53"/>
      </a:hlink>
      <a:folHlink>
        <a:srgbClr val="4D4F53"/>
      </a:folHlink>
    </a:clrScheme>
    <a:fontScheme name="Bracewell Giuliani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PresentationFormat>Widescreen</ap:PresentationFormat>
  <ap:LinksUpToDate>false</ap:LinksUpToDate>
  <ap:HyperlinksChanged>false</ap:HyperlinksChanged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1900-01-01T06:00:00.0000000Z</lastPrinted>
  <dcterms:created xsi:type="dcterms:W3CDTF">1900-01-01T06:00:00.0000000Z</dcterms:created>
  <dcterms:modified xsi:type="dcterms:W3CDTF">1900-01-01T06:00:00.0000000Z</dcterms:modified>
</coreProperties>
</file>